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03"/>
  </p:notesMasterIdLst>
  <p:sldIdLst>
    <p:sldId id="859" r:id="rId2"/>
    <p:sldId id="1133" r:id="rId3"/>
    <p:sldId id="1319" r:id="rId4"/>
    <p:sldId id="1318" r:id="rId5"/>
    <p:sldId id="1321" r:id="rId6"/>
    <p:sldId id="1320" r:id="rId7"/>
    <p:sldId id="1323" r:id="rId8"/>
    <p:sldId id="1322" r:id="rId9"/>
    <p:sldId id="1325" r:id="rId10"/>
    <p:sldId id="1326" r:id="rId11"/>
    <p:sldId id="1327" r:id="rId12"/>
    <p:sldId id="1324" r:id="rId13"/>
    <p:sldId id="1329" r:id="rId14"/>
    <p:sldId id="1330" r:id="rId15"/>
    <p:sldId id="1328" r:id="rId16"/>
    <p:sldId id="1161" r:id="rId17"/>
    <p:sldId id="1331" r:id="rId18"/>
    <p:sldId id="1162" r:id="rId19"/>
    <p:sldId id="1332" r:id="rId20"/>
    <p:sldId id="1163" r:id="rId21"/>
    <p:sldId id="1334" r:id="rId22"/>
    <p:sldId id="1335" r:id="rId23"/>
    <p:sldId id="1333" r:id="rId24"/>
    <p:sldId id="1336" r:id="rId25"/>
    <p:sldId id="1338" r:id="rId26"/>
    <p:sldId id="1339" r:id="rId27"/>
    <p:sldId id="1340" r:id="rId28"/>
    <p:sldId id="1337" r:id="rId29"/>
    <p:sldId id="1341" r:id="rId30"/>
    <p:sldId id="1342" r:id="rId31"/>
    <p:sldId id="1343" r:id="rId32"/>
    <p:sldId id="1344" r:id="rId33"/>
    <p:sldId id="1345" r:id="rId34"/>
    <p:sldId id="1346" r:id="rId35"/>
    <p:sldId id="1347" r:id="rId36"/>
    <p:sldId id="1348" r:id="rId37"/>
    <p:sldId id="1349" r:id="rId38"/>
    <p:sldId id="1350" r:id="rId39"/>
    <p:sldId id="1276" r:id="rId40"/>
    <p:sldId id="1277" r:id="rId41"/>
    <p:sldId id="1351" r:id="rId42"/>
    <p:sldId id="1278" r:id="rId43"/>
    <p:sldId id="1353" r:id="rId44"/>
    <p:sldId id="1352" r:id="rId45"/>
    <p:sldId id="1354" r:id="rId46"/>
    <p:sldId id="1355" r:id="rId47"/>
    <p:sldId id="1357" r:id="rId48"/>
    <p:sldId id="1358" r:id="rId49"/>
    <p:sldId id="1356" r:id="rId50"/>
    <p:sldId id="1359" r:id="rId51"/>
    <p:sldId id="1361" r:id="rId52"/>
    <p:sldId id="1362" r:id="rId53"/>
    <p:sldId id="1363" r:id="rId54"/>
    <p:sldId id="1360" r:id="rId55"/>
    <p:sldId id="1290" r:id="rId56"/>
    <p:sldId id="1364" r:id="rId57"/>
    <p:sldId id="1365" r:id="rId58"/>
    <p:sldId id="1366" r:id="rId59"/>
    <p:sldId id="1367" r:id="rId60"/>
    <p:sldId id="1368" r:id="rId61"/>
    <p:sldId id="1369" r:id="rId62"/>
    <p:sldId id="1370" r:id="rId63"/>
    <p:sldId id="1304" r:id="rId64"/>
    <p:sldId id="1371" r:id="rId65"/>
    <p:sldId id="1372" r:id="rId66"/>
    <p:sldId id="1305" r:id="rId67"/>
    <p:sldId id="1374" r:id="rId68"/>
    <p:sldId id="1375" r:id="rId69"/>
    <p:sldId id="1373" r:id="rId70"/>
    <p:sldId id="1377" r:id="rId71"/>
    <p:sldId id="1378" r:id="rId72"/>
    <p:sldId id="1379" r:id="rId73"/>
    <p:sldId id="1380" r:id="rId74"/>
    <p:sldId id="1381" r:id="rId75"/>
    <p:sldId id="1382" r:id="rId76"/>
    <p:sldId id="1383" r:id="rId77"/>
    <p:sldId id="1384" r:id="rId78"/>
    <p:sldId id="1376" r:id="rId79"/>
    <p:sldId id="1253" r:id="rId80"/>
    <p:sldId id="1385" r:id="rId81"/>
    <p:sldId id="1386" r:id="rId82"/>
    <p:sldId id="1387" r:id="rId83"/>
    <p:sldId id="1388" r:id="rId84"/>
    <p:sldId id="1389" r:id="rId85"/>
    <p:sldId id="1390" r:id="rId86"/>
    <p:sldId id="1391" r:id="rId87"/>
    <p:sldId id="1265" r:id="rId88"/>
    <p:sldId id="1268" r:id="rId89"/>
    <p:sldId id="1269" r:id="rId90"/>
    <p:sldId id="1392" r:id="rId91"/>
    <p:sldId id="1393" r:id="rId92"/>
    <p:sldId id="1271" r:id="rId93"/>
    <p:sldId id="1394" r:id="rId94"/>
    <p:sldId id="1273" r:id="rId95"/>
    <p:sldId id="1395" r:id="rId96"/>
    <p:sldId id="1396" r:id="rId97"/>
    <p:sldId id="1397" r:id="rId98"/>
    <p:sldId id="1398" r:id="rId99"/>
    <p:sldId id="1275" r:id="rId100"/>
    <p:sldId id="1400" r:id="rId101"/>
    <p:sldId id="1399" r:id="rId102"/>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36821"/>
    <a:srgbClr val="D9709E"/>
    <a:srgbClr val="FFFFFF"/>
    <a:srgbClr val="FEE2D1"/>
    <a:srgbClr val="D3ECE9"/>
    <a:srgbClr val="E6E1EF"/>
    <a:srgbClr val="FF0000"/>
    <a:srgbClr val="8DC369"/>
    <a:srgbClr val="009900"/>
    <a:srgbClr val="62812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1024" autoAdjust="0"/>
    <p:restoredTop sz="94606" autoAdjust="0"/>
  </p:normalViewPr>
  <p:slideViewPr>
    <p:cSldViewPr>
      <p:cViewPr varScale="1">
        <p:scale>
          <a:sx n="111" d="100"/>
          <a:sy n="111" d="100"/>
        </p:scale>
        <p:origin x="738" y="120"/>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6" Type="http://schemas.openxmlformats.org/officeDocument/2006/relationships/slide" Target="slides/slide15.xml"/><Relationship Id="rId107" Type="http://schemas.openxmlformats.org/officeDocument/2006/relationships/tableStyles" Target="tableStyles.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102" Type="http://schemas.openxmlformats.org/officeDocument/2006/relationships/slide" Target="slides/slide101.xml"/><Relationship Id="rId5" Type="http://schemas.openxmlformats.org/officeDocument/2006/relationships/slide" Target="slides/slide4.xml"/><Relationship Id="rId90" Type="http://schemas.openxmlformats.org/officeDocument/2006/relationships/slide" Target="slides/slide89.xml"/><Relationship Id="rId95" Type="http://schemas.openxmlformats.org/officeDocument/2006/relationships/slide" Target="slides/slide94.xml"/><Relationship Id="rId22" Type="http://schemas.openxmlformats.org/officeDocument/2006/relationships/slide" Target="slides/slide21.xml"/><Relationship Id="rId27" Type="http://schemas.openxmlformats.org/officeDocument/2006/relationships/slide" Target="slides/slide26.xml"/><Relationship Id="rId43" Type="http://schemas.openxmlformats.org/officeDocument/2006/relationships/slide" Target="slides/slide42.xml"/><Relationship Id="rId48" Type="http://schemas.openxmlformats.org/officeDocument/2006/relationships/slide" Target="slides/slide47.xml"/><Relationship Id="rId64" Type="http://schemas.openxmlformats.org/officeDocument/2006/relationships/slide" Target="slides/slide63.xml"/><Relationship Id="rId69" Type="http://schemas.openxmlformats.org/officeDocument/2006/relationships/slide" Target="slides/slide68.xml"/><Relationship Id="rId80" Type="http://schemas.openxmlformats.org/officeDocument/2006/relationships/slide" Target="slides/slide79.xml"/><Relationship Id="rId85" Type="http://schemas.openxmlformats.org/officeDocument/2006/relationships/slide" Target="slides/slide84.xml"/><Relationship Id="rId12" Type="http://schemas.openxmlformats.org/officeDocument/2006/relationships/slide" Target="slides/slide11.xml"/><Relationship Id="rId17" Type="http://schemas.openxmlformats.org/officeDocument/2006/relationships/slide" Target="slides/slide16.xml"/><Relationship Id="rId33" Type="http://schemas.openxmlformats.org/officeDocument/2006/relationships/slide" Target="slides/slide32.xml"/><Relationship Id="rId38" Type="http://schemas.openxmlformats.org/officeDocument/2006/relationships/slide" Target="slides/slide37.xml"/><Relationship Id="rId59" Type="http://schemas.openxmlformats.org/officeDocument/2006/relationships/slide" Target="slides/slide58.xml"/><Relationship Id="rId103" Type="http://schemas.openxmlformats.org/officeDocument/2006/relationships/notesMaster" Target="notesMasters/notesMaster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6" Type="http://schemas.openxmlformats.org/officeDocument/2006/relationships/theme" Target="theme/theme1.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presProps" Target="presProps.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61" Type="http://schemas.openxmlformats.org/officeDocument/2006/relationships/slide" Target="slides/slide60.xml"/><Relationship Id="rId82" Type="http://schemas.openxmlformats.org/officeDocument/2006/relationships/slide" Target="slides/slide81.xml"/><Relationship Id="rId19" Type="http://schemas.openxmlformats.org/officeDocument/2006/relationships/slide" Target="slides/slide18.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93" Type="http://schemas.openxmlformats.org/officeDocument/2006/relationships/slide" Target="slides/slide92.xml"/><Relationship Id="rId98" Type="http://schemas.openxmlformats.org/officeDocument/2006/relationships/slide" Target="slides/slide97.xml"/><Relationship Id="rId3" Type="http://schemas.openxmlformats.org/officeDocument/2006/relationships/slide" Target="slides/slide2.xml"/><Relationship Id="rId25" Type="http://schemas.openxmlformats.org/officeDocument/2006/relationships/slide" Target="slides/slide24.xml"/><Relationship Id="rId46" Type="http://schemas.openxmlformats.org/officeDocument/2006/relationships/slide" Target="slides/slide45.xml"/><Relationship Id="rId67" Type="http://schemas.openxmlformats.org/officeDocument/2006/relationships/slide" Target="slides/slide66.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2025/11/7</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4" name="文本框 3"/>
          <p:cNvSpPr txBox="1"/>
          <p:nvPr userDrawn="1"/>
        </p:nvSpPr>
        <p:spPr>
          <a:xfrm>
            <a:off x="4583038" y="-27384"/>
            <a:ext cx="7344816" cy="400110"/>
          </a:xfrm>
          <a:prstGeom prst="rect">
            <a:avLst/>
          </a:prstGeom>
          <a:noFill/>
        </p:spPr>
        <p:txBody>
          <a:bodyPr wrap="square" rtlCol="0">
            <a:spAutoFit/>
          </a:bodyPr>
          <a:lstStyle/>
          <a:p>
            <a:pPr algn="r" eaLnBrk="1" fontAlgn="auto" hangingPunct="1">
              <a:spcBef>
                <a:spcPts val="0"/>
              </a:spcBef>
              <a:spcAft>
                <a:spcPts val="0"/>
              </a:spcAft>
            </a:pPr>
            <a:r>
              <a:rPr lang="zh-CN" altLang="en-US" sz="2000" smtClean="0">
                <a:solidFill>
                  <a:prstClr val="black"/>
                </a:solidFill>
                <a:latin typeface="楷体" panose="02010609060101010101" pitchFamily="49" charset="-122"/>
                <a:ea typeface="楷体" panose="02010609060101010101" pitchFamily="49" charset="-122"/>
              </a:rPr>
              <a:t>实验班全程提优训练</a:t>
            </a:r>
            <a:r>
              <a:rPr lang="zh-CN" altLang="en-US" sz="2000" baseline="0" smtClean="0">
                <a:solidFill>
                  <a:prstClr val="black"/>
                </a:solidFill>
                <a:latin typeface="楷体" panose="02010609060101010101" pitchFamily="49" charset="-122"/>
                <a:ea typeface="楷体" panose="02010609060101010101" pitchFamily="49" charset="-122"/>
              </a:rPr>
              <a:t> 高中英语 必修 第三册 </a:t>
            </a:r>
            <a:r>
              <a:rPr lang="en-US" altLang="zh-CN" sz="2000" baseline="0" smtClean="0">
                <a:solidFill>
                  <a:prstClr val="black"/>
                </a:solidFill>
                <a:latin typeface="楷体" panose="02010609060101010101" pitchFamily="49" charset="-122"/>
                <a:ea typeface="楷体" panose="02010609060101010101" pitchFamily="49" charset="-122"/>
              </a:rPr>
              <a:t>BSD</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2025/11/7</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10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1.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xml"/><Relationship Id="rId4" Type="http://schemas.openxmlformats.org/officeDocument/2006/relationships/image" Target="../media/image11.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 Id="rId5" Type="http://schemas.openxmlformats.org/officeDocument/2006/relationships/image" Target="../media/image5.png"/><Relationship Id="rId4" Type="http://schemas.openxmlformats.org/officeDocument/2006/relationships/image" Target="../media/image4.png"/></Relationships>
</file>

<file path=ppt/slides/_rels/slide2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9.png"/><Relationship Id="rId1" Type="http://schemas.openxmlformats.org/officeDocument/2006/relationships/slideLayout" Target="../slideLayouts/slideLayout1.xml"/><Relationship Id="rId4" Type="http://schemas.openxmlformats.org/officeDocument/2006/relationships/image" Target="../media/image14.png"/></Relationships>
</file>

<file path=ppt/slides/_rels/slide3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140.png"/><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xml"/><Relationship Id="rId4" Type="http://schemas.openxmlformats.org/officeDocument/2006/relationships/image" Target="../media/image16.png"/></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5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5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5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xml"/><Relationship Id="rId4" Type="http://schemas.openxmlformats.org/officeDocument/2006/relationships/image" Target="../media/image17.png"/></Relationships>
</file>

<file path=ppt/slides/_rels/slide56.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1.xml"/></Relationships>
</file>

<file path=ppt/slides/_rels/slide5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5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6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6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xml"/><Relationship Id="rId4" Type="http://schemas.openxmlformats.org/officeDocument/2006/relationships/image" Target="../media/image18.png"/></Relationships>
</file>

<file path=ppt/slides/_rels/slide6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6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6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6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6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6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7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7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7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73.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1.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5.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7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xml"/></Relationships>
</file>

<file path=ppt/slides/_rels/slide7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9.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7.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1.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2.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1.xml"/></Relationships>
</file>

<file path=ppt/slides/_rels/slide93.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1.xml"/></Relationships>
</file>

<file path=ppt/slides/_rels/slide94.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1.xml"/></Relationships>
</file>

<file path=ppt/slides/_rels/slide95.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1.xml"/></Relationships>
</file>

<file path=ppt/slides/_rels/slide96.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1.xml"/></Relationships>
</file>

<file path=ppt/slides/_rels/slide97.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1.xml"/></Relationships>
</file>

<file path=ppt/slides/_rels/slide98.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9.png"/><Relationship Id="rId1" Type="http://schemas.openxmlformats.org/officeDocument/2006/relationships/slideLayout" Target="../slideLayouts/slideLayout1.xml"/><Relationship Id="rId4" Type="http://schemas.openxmlformats.org/officeDocument/2006/relationships/image" Target="../media/image26.png"/></Relationships>
</file>

<file path=ppt/slides/_rels/slide99.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334327" y="2381023"/>
            <a:ext cx="11523345" cy="1191993"/>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en-US" altLang="zh-CN"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UNIT 8</a:t>
            </a: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　</a:t>
            </a:r>
            <a:r>
              <a:rPr lang="en-US" altLang="zh-CN"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GREEN LIVING</a:t>
            </a:r>
            <a:endParaRPr lang="zh-CN" altLang="en-US" sz="54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XB3.eps" descr="id:2147488004;FounderCES"/>
          <p:cNvPicPr/>
          <p:nvPr/>
        </p:nvPicPr>
        <p:blipFill>
          <a:blip r:embed="rId2"/>
          <a:stretch>
            <a:fillRect/>
          </a:stretch>
        </p:blipFill>
        <p:spPr>
          <a:xfrm>
            <a:off x="406574" y="836712"/>
            <a:ext cx="2124710" cy="408305"/>
          </a:xfrm>
          <a:prstGeom prst="rect">
            <a:avLst/>
          </a:prstGeom>
        </p:spPr>
      </p:pic>
      <p:sp>
        <p:nvSpPr>
          <p:cNvPr id="5" name="圆角矩形 4"/>
          <p:cNvSpPr/>
          <p:nvPr/>
        </p:nvSpPr>
        <p:spPr bwMode="auto">
          <a:xfrm>
            <a:off x="353453" y="1993604"/>
            <a:ext cx="11449272" cy="1250485"/>
          </a:xfrm>
          <a:prstGeom prst="roundRect">
            <a:avLst/>
          </a:prstGeom>
          <a:solidFill>
            <a:srgbClr val="D3ECE9"/>
          </a:solidFill>
          <a:ln w="19050" algn="ctr">
            <a:noFill/>
            <a:miter lim="800000"/>
          </a:ln>
        </p:spPr>
        <p:txBody>
          <a:bodyPr vert="horz" wrap="square" lIns="91440" tIns="45720" rIns="91440" bIns="45720" numCol="1" rtlCol="0" anchor="ctr" anchorCtr="0" compatLnSpc="1">
            <a:spAutoFit/>
          </a:bodyPr>
          <a:lstStyle/>
          <a:p>
            <a:pPr algn="just">
              <a:lnSpc>
                <a:spcPct val="150000"/>
              </a:lnSpc>
              <a:spcAft>
                <a:spcPts val="0"/>
              </a:spcAft>
            </a:pPr>
            <a:r>
              <a:rPr lang="en-US" altLang="zh-CN" sz="2400">
                <a:solidFill>
                  <a:srgbClr val="000000"/>
                </a:solidFill>
                <a:cs typeface="Times New Roman" panose="02020603050405020304" pitchFamily="18" charset="0"/>
              </a:rPr>
              <a:t>doing</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my</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part</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for</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the</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environment</a:t>
            </a:r>
            <a:endParaRPr lang="zh-CN" altLang="zh-CN" sz="1050">
              <a:solidFill>
                <a:srgbClr val="000000"/>
              </a:solidFill>
              <a:cs typeface="Times New Roman" panose="02020603050405020304" pitchFamily="18" charset="0"/>
            </a:endParaRPr>
          </a:p>
          <a:p>
            <a:pPr algn="just">
              <a:lnSpc>
                <a:spcPct val="150000"/>
              </a:lnSpc>
              <a:spcAft>
                <a:spcPts val="0"/>
              </a:spcAft>
            </a:pPr>
            <a:r>
              <a:rPr lang="zh-CN" altLang="zh-CN" sz="2400">
                <a:solidFill>
                  <a:srgbClr val="000000"/>
                </a:solidFill>
                <a:ea typeface="楷体" panose="02010609060101010101" pitchFamily="49" charset="-122"/>
                <a:cs typeface="Times New Roman" panose="02020603050405020304" pitchFamily="18" charset="0"/>
              </a:rPr>
              <a:t>为环境尽我的一份</a:t>
            </a:r>
            <a:r>
              <a:rPr lang="zh-CN" altLang="zh-CN" sz="2400" smtClean="0">
                <a:solidFill>
                  <a:srgbClr val="000000"/>
                </a:solidFill>
                <a:ea typeface="楷体" panose="02010609060101010101" pitchFamily="49" charset="-122"/>
                <a:cs typeface="Times New Roman" panose="02020603050405020304" pitchFamily="18" charset="0"/>
              </a:rPr>
              <a:t>力量</a:t>
            </a:r>
            <a:endParaRPr lang="zh-CN" altLang="zh-CN" sz="1050">
              <a:solidFill>
                <a:srgbClr val="000000"/>
              </a:solidFill>
              <a:cs typeface="Times New Roman" panose="02020603050405020304" pitchFamily="18" charset="0"/>
            </a:endParaRPr>
          </a:p>
        </p:txBody>
      </p:sp>
      <p:grpSp>
        <p:nvGrpSpPr>
          <p:cNvPr id="6" name="组合 5"/>
          <p:cNvGrpSpPr/>
          <p:nvPr/>
        </p:nvGrpSpPr>
        <p:grpSpPr>
          <a:xfrm>
            <a:off x="555339" y="1772816"/>
            <a:ext cx="11151159" cy="598551"/>
            <a:chOff x="555339" y="1278285"/>
            <a:chExt cx="11151159" cy="598551"/>
          </a:xfrm>
        </p:grpSpPr>
        <p:pic>
          <p:nvPicPr>
            <p:cNvPr id="7" name="教材原句S.EPS" descr="id:2147487282;FounderCES"/>
            <p:cNvPicPr/>
            <p:nvPr/>
          </p:nvPicPr>
          <p:blipFill rotWithShape="1">
            <a:blip r:embed="rId3"/>
            <a:srcRect l="3668" t="38852" r="22718" b="42104"/>
            <a:stretch/>
          </p:blipFill>
          <p:spPr>
            <a:xfrm>
              <a:off x="679748" y="1414575"/>
              <a:ext cx="9452098" cy="145278"/>
            </a:xfrm>
            <a:prstGeom prst="rect">
              <a:avLst/>
            </a:prstGeom>
          </p:spPr>
        </p:pic>
        <p:pic>
          <p:nvPicPr>
            <p:cNvPr id="8" name="教材原句S.EPS" descr="id:2147487282;FounderCES"/>
            <p:cNvPicPr/>
            <p:nvPr/>
          </p:nvPicPr>
          <p:blipFill rotWithShape="1">
            <a:blip r:embed="rId3"/>
            <a:srcRect l="77581"/>
            <a:stretch/>
          </p:blipFill>
          <p:spPr>
            <a:xfrm>
              <a:off x="10122321" y="1278285"/>
              <a:ext cx="1584177" cy="419828"/>
            </a:xfrm>
            <a:prstGeom prst="rect">
              <a:avLst/>
            </a:prstGeom>
          </p:spPr>
        </p:pic>
        <p:pic>
          <p:nvPicPr>
            <p:cNvPr id="9" name="教材原句S.EPS" descr="id:2147487163;FounderCES"/>
            <p:cNvPicPr/>
            <p:nvPr/>
          </p:nvPicPr>
          <p:blipFill rotWithShape="1">
            <a:blip r:embed="rId3"/>
            <a:srcRect r="98192" b="-43246"/>
            <a:stretch/>
          </p:blipFill>
          <p:spPr>
            <a:xfrm>
              <a:off x="555339" y="1287810"/>
              <a:ext cx="130250" cy="589026"/>
            </a:xfrm>
            <a:prstGeom prst="rect">
              <a:avLst/>
            </a:prstGeom>
          </p:spPr>
        </p:pic>
      </p:grpSp>
      <p:sp>
        <p:nvSpPr>
          <p:cNvPr id="3" name="内容占位符 2"/>
          <p:cNvSpPr>
            <a:spLocks noGrp="1"/>
          </p:cNvSpPr>
          <p:nvPr>
            <p:ph idx="1"/>
          </p:nvPr>
        </p:nvSpPr>
        <p:spPr>
          <a:xfrm>
            <a:off x="360854" y="1270501"/>
            <a:ext cx="11485848" cy="576248"/>
          </a:xfrm>
        </p:spPr>
        <p:txBody>
          <a:bodyPr/>
          <a:lstStyle/>
          <a:p>
            <a:pPr hangingPunct="0">
              <a:spcAft>
                <a:spcPts val="0"/>
              </a:spcAft>
            </a:pPr>
            <a:r>
              <a:rPr lang="en-US" altLang="zh-CN" b="1">
                <a:solidFill>
                  <a:srgbClr val="D9709E"/>
                </a:solidFill>
                <a:latin typeface="Times New Roman" panose="02020603050405020304" pitchFamily="18" charset="0"/>
                <a:ea typeface="宋体" panose="02010600030101010101" pitchFamily="2" charset="-122"/>
                <a:cs typeface="Times New Roman" panose="02020603050405020304" pitchFamily="18" charset="0"/>
              </a:rPr>
              <a:t>do</a:t>
            </a:r>
            <a:r>
              <a:rPr lang="en-US" altLang="zh-CN" b="1">
                <a:solidFill>
                  <a:srgbClr val="D9709E"/>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b="1">
                <a:solidFill>
                  <a:srgbClr val="D9709E"/>
                </a:solidFill>
                <a:latin typeface="Times New Roman" panose="02020603050405020304" pitchFamily="18" charset="0"/>
                <a:ea typeface="宋体" panose="02010600030101010101" pitchFamily="2" charset="-122"/>
                <a:cs typeface="Times New Roman" panose="02020603050405020304" pitchFamily="18" charset="0"/>
              </a:rPr>
              <a:t>my</a:t>
            </a:r>
            <a:r>
              <a:rPr lang="en-US" altLang="zh-CN" b="1">
                <a:solidFill>
                  <a:srgbClr val="D9709E"/>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b="1">
                <a:solidFill>
                  <a:srgbClr val="D9709E"/>
                </a:solidFill>
                <a:latin typeface="Times New Roman" panose="02020603050405020304" pitchFamily="18" charset="0"/>
                <a:ea typeface="宋体" panose="02010600030101010101" pitchFamily="2" charset="-122"/>
                <a:cs typeface="Times New Roman" panose="02020603050405020304" pitchFamily="18" charset="0"/>
              </a:rPr>
              <a:t>part</a:t>
            </a:r>
            <a:r>
              <a:rPr lang="en-US" altLang="zh-CN" b="1">
                <a:solidFill>
                  <a:srgbClr val="D9709E"/>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b="1">
                <a:solidFill>
                  <a:srgbClr val="D9709E"/>
                </a:solidFill>
                <a:latin typeface="Times New Roman" panose="02020603050405020304" pitchFamily="18" charset="0"/>
                <a:ea typeface="宋体" panose="02010600030101010101" pitchFamily="2" charset="-122"/>
                <a:cs typeface="Times New Roman" panose="02020603050405020304" pitchFamily="18" charset="0"/>
              </a:rPr>
              <a:t>for</a:t>
            </a:r>
            <a:r>
              <a:rPr lang="en-US" altLang="zh-CN" b="1">
                <a:solidFill>
                  <a:srgbClr val="D9709E"/>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b="1">
                <a:solidFill>
                  <a:srgbClr val="D9709E"/>
                </a:solidFill>
                <a:latin typeface="Times New Roman" panose="02020603050405020304" pitchFamily="18" charset="0"/>
                <a:ea typeface="宋体" panose="02010600030101010101" pitchFamily="2" charset="-122"/>
                <a:cs typeface="Times New Roman" panose="02020603050405020304" pitchFamily="18" charset="0"/>
              </a:rPr>
              <a:t>sth</a:t>
            </a:r>
            <a:r>
              <a:rPr lang="zh-CN" altLang="zh-CN" b="1">
                <a:solidFill>
                  <a:srgbClr val="D9709E"/>
                </a:solidFill>
                <a:latin typeface="Times New Roman" panose="02020603050405020304" pitchFamily="18" charset="0"/>
                <a:ea typeface="黑体" panose="02010609060101010101" pitchFamily="49" charset="-122"/>
                <a:cs typeface="Times New Roman" panose="02020603050405020304" pitchFamily="18" charset="0"/>
              </a:rPr>
              <a:t>尽自己所能做某</a:t>
            </a:r>
            <a:r>
              <a:rPr lang="zh-CN" altLang="zh-CN" b="1" smtClean="0">
                <a:solidFill>
                  <a:srgbClr val="D9709E"/>
                </a:solidFill>
                <a:latin typeface="Times New Roman" panose="02020603050405020304" pitchFamily="18" charset="0"/>
                <a:ea typeface="黑体" panose="02010609060101010101" pitchFamily="49" charset="-122"/>
                <a:cs typeface="Times New Roman" panose="02020603050405020304" pitchFamily="18" charset="0"/>
              </a:rPr>
              <a:t>事</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2" name="矩形 1"/>
          <p:cNvSpPr/>
          <p:nvPr/>
        </p:nvSpPr>
        <p:spPr>
          <a:xfrm>
            <a:off x="353454" y="3208908"/>
            <a:ext cx="11493248" cy="2308324"/>
          </a:xfrm>
          <a:prstGeom prst="rect">
            <a:avLst/>
          </a:prstGeom>
        </p:spPr>
        <p:txBody>
          <a:bodyPr wrap="square">
            <a:spAutoFit/>
          </a:bodyPr>
          <a:lstStyle/>
          <a:p>
            <a:pPr algn="just">
              <a:lnSpc>
                <a:spcPct val="150000"/>
              </a:lnSpc>
              <a:spcAft>
                <a:spcPts val="0"/>
              </a:spcAft>
            </a:pPr>
            <a:r>
              <a:rPr lang="zh-CN" altLang="zh-CN" sz="2400">
                <a:solidFill>
                  <a:srgbClr val="000000"/>
                </a:solidFill>
                <a:cs typeface="Times New Roman" panose="02020603050405020304" pitchFamily="18" charset="0"/>
              </a:rPr>
              <a:t>• </a:t>
            </a:r>
            <a:r>
              <a:rPr lang="en-US" altLang="zh-CN" sz="2400">
                <a:solidFill>
                  <a:srgbClr val="000000"/>
                </a:solidFill>
                <a:cs typeface="Times New Roman" panose="02020603050405020304" pitchFamily="18" charset="0"/>
              </a:rPr>
              <a:t>Everyone is supposed to do his part for making the world a better place to live</a:t>
            </a:r>
            <a:r>
              <a:rPr lang="en-US" altLang="zh-CN" sz="2400">
                <a:solidFill>
                  <a:srgbClr val="000000"/>
                </a:solidFill>
                <a:latin typeface="宋体" panose="02010600030101010101" pitchFamily="2" charset="-122"/>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每个人都应该尽一份力量使世界成为更好的居住地。</a:t>
            </a:r>
            <a:endParaRPr lang="zh-CN" altLang="zh-CN" sz="1050">
              <a:solidFill>
                <a:srgbClr val="000000"/>
              </a:solidFill>
              <a:cs typeface="Times New Roman" panose="02020603050405020304" pitchFamily="18" charset="0"/>
            </a:endParaRPr>
          </a:p>
          <a:p>
            <a:pPr algn="just">
              <a:lnSpc>
                <a:spcPct val="150000"/>
              </a:lnSpc>
              <a:spcAft>
                <a:spcPts val="0"/>
              </a:spcAft>
            </a:pPr>
            <a:r>
              <a:rPr lang="zh-CN" altLang="zh-CN" sz="2400">
                <a:solidFill>
                  <a:srgbClr val="000000"/>
                </a:solidFill>
                <a:cs typeface="Times New Roman" panose="02020603050405020304" pitchFamily="18" charset="0"/>
              </a:rPr>
              <a:t>• </a:t>
            </a:r>
            <a:r>
              <a:rPr lang="en-US" altLang="zh-CN" sz="2400">
                <a:solidFill>
                  <a:srgbClr val="000000"/>
                </a:solidFill>
                <a:cs typeface="Times New Roman" panose="02020603050405020304" pitchFamily="18" charset="0"/>
              </a:rPr>
              <a:t>Everyone</a:t>
            </a:r>
            <a:r>
              <a:rPr lang="zh-CN" altLang="zh-CN" sz="2400">
                <a:solidFill>
                  <a:srgbClr val="000000"/>
                </a:solidFill>
                <a:cs typeface="Times New Roman" panose="02020603050405020304" pitchFamily="18" charset="0"/>
              </a:rPr>
              <a:t>，</a:t>
            </a:r>
            <a:r>
              <a:rPr lang="en-US" altLang="zh-CN" sz="2400">
                <a:solidFill>
                  <a:srgbClr val="000000"/>
                </a:solidFill>
                <a:cs typeface="Times New Roman" panose="02020603050405020304" pitchFamily="18" charset="0"/>
              </a:rPr>
              <a:t>whether you are old or young</a:t>
            </a:r>
            <a:r>
              <a:rPr lang="zh-CN" altLang="zh-CN" sz="2400">
                <a:solidFill>
                  <a:srgbClr val="000000"/>
                </a:solidFill>
                <a:cs typeface="Times New Roman" panose="02020603050405020304" pitchFamily="18" charset="0"/>
              </a:rPr>
              <a:t>，</a:t>
            </a:r>
            <a:r>
              <a:rPr lang="en-US" altLang="zh-CN" sz="2400">
                <a:solidFill>
                  <a:srgbClr val="000000"/>
                </a:solidFill>
                <a:cs typeface="Times New Roman" panose="02020603050405020304" pitchFamily="18" charset="0"/>
              </a:rPr>
              <a:t>can do your part for the environment</a:t>
            </a:r>
            <a:r>
              <a:rPr lang="en-US" altLang="zh-CN" sz="2400">
                <a:solidFill>
                  <a:srgbClr val="000000"/>
                </a:solidFill>
                <a:latin typeface="宋体" panose="02010600030101010101" pitchFamily="2" charset="-122"/>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每个人</a:t>
            </a:r>
            <a:r>
              <a:rPr lang="zh-CN" altLang="zh-CN" sz="24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无论你是年老还是年轻</a:t>
            </a:r>
            <a:r>
              <a:rPr lang="zh-CN" altLang="zh-CN" sz="24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都可以为环境尽你的一份力量。</a:t>
            </a:r>
            <a:endParaRPr lang="zh-CN" altLang="zh-CN" sz="1050">
              <a:solidFill>
                <a:srgbClr val="000000"/>
              </a:solidFill>
              <a:cs typeface="Times New Roman" panose="02020603050405020304" pitchFamily="18" charset="0"/>
            </a:endParaRPr>
          </a:p>
        </p:txBody>
      </p:sp>
    </p:spTree>
    <p:extLst>
      <p:ext uri="{BB962C8B-B14F-4D97-AF65-F5344CB8AC3E}">
        <p14:creationId xmlns:p14="http://schemas.microsoft.com/office/powerpoint/2010/main" val="157889032"/>
      </p:ext>
    </p:extLst>
  </p:cSld>
  <p:clrMapOvr>
    <a:masterClrMapping/>
  </p:clrMapOvr>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内容占位符 4"/>
          <p:cNvSpPr>
            <a:spLocks noGrp="1"/>
          </p:cNvSpPr>
          <p:nvPr>
            <p:ph idx="1"/>
          </p:nvPr>
        </p:nvSpPr>
        <p:spPr>
          <a:xfrm>
            <a:off x="360854" y="764704"/>
            <a:ext cx="11485848" cy="3970318"/>
          </a:xfrm>
        </p:spPr>
        <p:txBody>
          <a:bodyPr/>
          <a:lstStyle/>
          <a:p>
            <a:pPr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surrounding </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adj</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周围的</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transport </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v</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运输</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 contrast to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与</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相比</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short of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缺少，缺乏</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suitable </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adj</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合适的</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beneficial </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adj</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有益的</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urgency </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紧迫性</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4145311458"/>
      </p:ext>
    </p:extLst>
  </p:cSld>
  <p:clrMapOvr>
    <a:masterClrMapping/>
  </p:clrMapOvr>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sb12.eps" descr="id:2147488642;FounderCES"/>
          <p:cNvPicPr/>
          <p:nvPr/>
        </p:nvPicPr>
        <p:blipFill>
          <a:blip r:embed="rId2"/>
          <a:stretch>
            <a:fillRect/>
          </a:stretch>
        </p:blipFill>
        <p:spPr>
          <a:xfrm>
            <a:off x="360854" y="764704"/>
            <a:ext cx="1901825" cy="471805"/>
          </a:xfrm>
          <a:prstGeom prst="rect">
            <a:avLst/>
          </a:prstGeom>
        </p:spPr>
      </p:pic>
      <p:sp>
        <p:nvSpPr>
          <p:cNvPr id="5" name="内容占位符 4"/>
          <p:cNvSpPr>
            <a:spLocks noGrp="1"/>
          </p:cNvSpPr>
          <p:nvPr>
            <p:ph idx="1"/>
          </p:nvPr>
        </p:nvSpPr>
        <p:spPr>
          <a:xfrm>
            <a:off x="360854" y="1107132"/>
            <a:ext cx="11485848" cy="5562228"/>
          </a:xfrm>
        </p:spPr>
        <p:txBody>
          <a:bodyPr/>
          <a:lstStyle/>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wreckage </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残骸</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 the bottom of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底部</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add to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增加</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extremely </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adv</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极其，非常</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have advantages over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有优势</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approach </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方法</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amounts of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许多，大量</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rather than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而不是</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break down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抛锚；分解</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 located near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位于</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附近</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66103687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圆角矩形 2"/>
          <p:cNvSpPr/>
          <p:nvPr/>
        </p:nvSpPr>
        <p:spPr bwMode="auto">
          <a:xfrm>
            <a:off x="360854" y="999782"/>
            <a:ext cx="11422984" cy="4013394"/>
          </a:xfrm>
          <a:prstGeom prst="roundRect">
            <a:avLst>
              <a:gd name="adj" fmla="val 5328"/>
            </a:avLst>
          </a:prstGeom>
          <a:solidFill>
            <a:srgbClr val="E6E1EF"/>
          </a:solidFill>
          <a:ln w="19050" algn="ctr">
            <a:noFill/>
            <a:miter lim="800000"/>
          </a:ln>
        </p:spPr>
        <p:txBody>
          <a:bodyPr vert="horz" wrap="square" lIns="91440" tIns="45720" rIns="91440" bIns="45720" numCol="1" rtlCol="0" anchor="ctr" anchorCtr="0" compatLnSpc="1">
            <a:spAutoFit/>
          </a:bodyPr>
          <a:lstStyle/>
          <a:p>
            <a:pPr algn="just">
              <a:lnSpc>
                <a:spcPct val="150000"/>
              </a:lnSpc>
              <a:spcAft>
                <a:spcPts val="0"/>
              </a:spcAft>
            </a:pPr>
            <a:r>
              <a:rPr lang="en-US" altLang="zh-CN" sz="2400">
                <a:solidFill>
                  <a:srgbClr val="000000"/>
                </a:solidFill>
                <a:cs typeface="Times New Roman" panose="02020603050405020304" pitchFamily="18" charset="0"/>
              </a:rPr>
              <a:t>take part in</a:t>
            </a:r>
            <a:r>
              <a:rPr lang="zh-CN" altLang="zh-CN" sz="2400">
                <a:solidFill>
                  <a:srgbClr val="000000"/>
                </a:solidFill>
                <a:cs typeface="Times New Roman" panose="02020603050405020304" pitchFamily="18" charset="0"/>
              </a:rPr>
              <a:t>参与</a:t>
            </a:r>
            <a:r>
              <a:rPr lang="en-US" altLang="zh-CN" sz="2400">
                <a:solidFill>
                  <a:srgbClr val="000000"/>
                </a:solidFill>
                <a:cs typeface="Times New Roman" panose="02020603050405020304" pitchFamily="18" charset="0"/>
              </a:rPr>
              <a:t>/</a:t>
            </a:r>
            <a:r>
              <a:rPr lang="zh-CN" altLang="zh-CN" sz="2400">
                <a:solidFill>
                  <a:srgbClr val="000000"/>
                </a:solidFill>
                <a:cs typeface="Times New Roman" panose="02020603050405020304" pitchFamily="18" charset="0"/>
              </a:rPr>
              <a:t>参加（</a:t>
            </a:r>
            <a:r>
              <a:rPr lang="zh-CN" altLang="zh-CN" sz="2400">
                <a:solidFill>
                  <a:srgbClr val="000000"/>
                </a:solidFill>
                <a:ea typeface="楷体" panose="02010609060101010101" pitchFamily="49" charset="-122"/>
                <a:cs typeface="Times New Roman" panose="02020603050405020304" pitchFamily="18" charset="0"/>
              </a:rPr>
              <a:t>活动</a:t>
            </a:r>
            <a:r>
              <a:rPr lang="zh-CN" altLang="zh-CN" sz="2400">
                <a:solidFill>
                  <a:srgbClr val="000000"/>
                </a:solidFill>
                <a:cs typeface="Times New Roman" panose="02020603050405020304" pitchFamily="18" charset="0"/>
              </a:rPr>
              <a:t>）</a:t>
            </a:r>
            <a:endParaRPr lang="zh-CN" altLang="zh-CN" sz="1050">
              <a:solidFill>
                <a:srgbClr val="000000"/>
              </a:solidFill>
              <a:cs typeface="Times New Roman" panose="02020603050405020304" pitchFamily="18" charset="0"/>
            </a:endParaRPr>
          </a:p>
          <a:p>
            <a:pPr algn="just">
              <a:lnSpc>
                <a:spcPct val="150000"/>
              </a:lnSpc>
              <a:spcAft>
                <a:spcPts val="0"/>
              </a:spcAft>
            </a:pPr>
            <a:r>
              <a:rPr lang="en-US" altLang="zh-CN" sz="2400">
                <a:solidFill>
                  <a:srgbClr val="000000"/>
                </a:solidFill>
                <a:cs typeface="Times New Roman" panose="02020603050405020304" pitchFamily="18" charset="0"/>
              </a:rPr>
              <a:t>take an active part in</a:t>
            </a:r>
            <a:r>
              <a:rPr lang="zh-CN" altLang="zh-CN" sz="2400">
                <a:solidFill>
                  <a:srgbClr val="000000"/>
                </a:solidFill>
                <a:cs typeface="Times New Roman" panose="02020603050405020304" pitchFamily="18" charset="0"/>
              </a:rPr>
              <a:t>积极参加</a:t>
            </a:r>
            <a:r>
              <a:rPr lang="en-US" altLang="zh-CN" sz="2400">
                <a:solidFill>
                  <a:srgbClr val="000000"/>
                </a:solidFill>
                <a:latin typeface="宋体" panose="02010600030101010101" pitchFamily="2" charset="-122"/>
                <a:cs typeface="Times New Roman" panose="02020603050405020304" pitchFamily="18" charset="0"/>
              </a:rPr>
              <a:t>……</a:t>
            </a:r>
            <a:endParaRPr lang="zh-CN" altLang="zh-CN" sz="1050">
              <a:solidFill>
                <a:srgbClr val="000000"/>
              </a:solidFill>
              <a:cs typeface="Times New Roman" panose="02020603050405020304" pitchFamily="18" charset="0"/>
            </a:endParaRPr>
          </a:p>
          <a:p>
            <a:pPr algn="just">
              <a:lnSpc>
                <a:spcPct val="150000"/>
              </a:lnSpc>
              <a:spcAft>
                <a:spcPts val="0"/>
              </a:spcAft>
            </a:pPr>
            <a:r>
              <a:rPr lang="en-US" altLang="zh-CN" sz="2400">
                <a:solidFill>
                  <a:srgbClr val="000000"/>
                </a:solidFill>
                <a:cs typeface="Times New Roman" panose="02020603050405020304" pitchFamily="18" charset="0"/>
              </a:rPr>
              <a:t>play/have a part in</a:t>
            </a:r>
            <a:r>
              <a:rPr lang="zh-CN" altLang="zh-CN" sz="2400">
                <a:solidFill>
                  <a:srgbClr val="000000"/>
                </a:solidFill>
                <a:cs typeface="Times New Roman" panose="02020603050405020304" pitchFamily="18" charset="0"/>
              </a:rPr>
              <a:t>在</a:t>
            </a:r>
            <a:r>
              <a:rPr lang="en-US" altLang="zh-CN" sz="2400">
                <a:solidFill>
                  <a:srgbClr val="000000"/>
                </a:solidFill>
                <a:latin typeface="宋体" panose="02010600030101010101" pitchFamily="2" charset="-122"/>
                <a:cs typeface="Times New Roman" panose="02020603050405020304" pitchFamily="18" charset="0"/>
              </a:rPr>
              <a:t>……</a:t>
            </a:r>
            <a:r>
              <a:rPr lang="zh-CN" altLang="zh-CN" sz="2400">
                <a:solidFill>
                  <a:srgbClr val="000000"/>
                </a:solidFill>
                <a:cs typeface="Times New Roman" panose="02020603050405020304" pitchFamily="18" charset="0"/>
              </a:rPr>
              <a:t>起作用</a:t>
            </a:r>
            <a:r>
              <a:rPr lang="en-US" altLang="zh-CN" sz="2400">
                <a:solidFill>
                  <a:srgbClr val="000000"/>
                </a:solidFill>
                <a:cs typeface="Times New Roman" panose="02020603050405020304" pitchFamily="18" charset="0"/>
              </a:rPr>
              <a:t>/</a:t>
            </a:r>
            <a:r>
              <a:rPr lang="zh-CN" altLang="zh-CN" sz="2400">
                <a:solidFill>
                  <a:srgbClr val="000000"/>
                </a:solidFill>
                <a:cs typeface="Times New Roman" panose="02020603050405020304" pitchFamily="18" charset="0"/>
              </a:rPr>
              <a:t>扮演角色</a:t>
            </a:r>
            <a:endParaRPr lang="zh-CN" altLang="zh-CN" sz="1050">
              <a:solidFill>
                <a:srgbClr val="000000"/>
              </a:solidFill>
              <a:cs typeface="Times New Roman" panose="02020603050405020304" pitchFamily="18" charset="0"/>
            </a:endParaRPr>
          </a:p>
          <a:p>
            <a:pPr algn="just">
              <a:lnSpc>
                <a:spcPct val="150000"/>
              </a:lnSpc>
              <a:spcAft>
                <a:spcPts val="0"/>
              </a:spcAft>
            </a:pPr>
            <a:r>
              <a:rPr lang="en-US" altLang="zh-CN" sz="2400">
                <a:solidFill>
                  <a:srgbClr val="000000"/>
                </a:solidFill>
                <a:cs typeface="Times New Roman" panose="02020603050405020304" pitchFamily="18" charset="0"/>
              </a:rPr>
              <a:t>have a part to play in</a:t>
            </a:r>
            <a:r>
              <a:rPr lang="zh-CN" altLang="zh-CN" sz="2400">
                <a:solidFill>
                  <a:srgbClr val="000000"/>
                </a:solidFill>
                <a:cs typeface="Times New Roman" panose="02020603050405020304" pitchFamily="18" charset="0"/>
              </a:rPr>
              <a:t>参与</a:t>
            </a:r>
            <a:r>
              <a:rPr lang="en-US" altLang="zh-CN" sz="2400">
                <a:solidFill>
                  <a:srgbClr val="000000"/>
                </a:solidFill>
                <a:latin typeface="宋体" panose="02010600030101010101" pitchFamily="2" charset="-122"/>
                <a:cs typeface="Times New Roman" panose="02020603050405020304" pitchFamily="18" charset="0"/>
              </a:rPr>
              <a:t>……</a:t>
            </a:r>
            <a:r>
              <a:rPr lang="zh-CN" altLang="zh-CN" sz="2400">
                <a:solidFill>
                  <a:srgbClr val="000000"/>
                </a:solidFill>
                <a:cs typeface="Times New Roman" panose="02020603050405020304" pitchFamily="18" charset="0"/>
              </a:rPr>
              <a:t>；与</a:t>
            </a:r>
            <a:r>
              <a:rPr lang="en-US" altLang="zh-CN" sz="2400">
                <a:solidFill>
                  <a:srgbClr val="000000"/>
                </a:solidFill>
                <a:latin typeface="宋体" panose="02010600030101010101" pitchFamily="2" charset="-122"/>
                <a:cs typeface="Times New Roman" panose="02020603050405020304" pitchFamily="18" charset="0"/>
              </a:rPr>
              <a:t>……</a:t>
            </a:r>
            <a:r>
              <a:rPr lang="zh-CN" altLang="zh-CN" sz="2400">
                <a:solidFill>
                  <a:srgbClr val="000000"/>
                </a:solidFill>
                <a:cs typeface="Times New Roman" panose="02020603050405020304" pitchFamily="18" charset="0"/>
              </a:rPr>
              <a:t>有关系</a:t>
            </a:r>
            <a:endParaRPr lang="zh-CN" altLang="zh-CN" sz="1050">
              <a:solidFill>
                <a:srgbClr val="000000"/>
              </a:solidFill>
              <a:cs typeface="Times New Roman" panose="02020603050405020304" pitchFamily="18" charset="0"/>
            </a:endParaRPr>
          </a:p>
          <a:p>
            <a:pPr algn="just">
              <a:lnSpc>
                <a:spcPct val="150000"/>
              </a:lnSpc>
              <a:spcAft>
                <a:spcPts val="0"/>
              </a:spcAft>
            </a:pPr>
            <a:r>
              <a:rPr lang="en-US" altLang="zh-CN" sz="2400">
                <a:solidFill>
                  <a:srgbClr val="000000"/>
                </a:solidFill>
                <a:cs typeface="Times New Roman" panose="02020603050405020304" pitchFamily="18" charset="0"/>
              </a:rPr>
              <a:t>for one’s part</a:t>
            </a:r>
            <a:r>
              <a:rPr lang="zh-CN" altLang="zh-CN" sz="2400">
                <a:solidFill>
                  <a:srgbClr val="000000"/>
                </a:solidFill>
                <a:cs typeface="Times New Roman" panose="02020603050405020304" pitchFamily="18" charset="0"/>
              </a:rPr>
              <a:t>就某人而言　</a:t>
            </a:r>
            <a:endParaRPr lang="zh-CN" altLang="zh-CN" sz="1050">
              <a:solidFill>
                <a:srgbClr val="000000"/>
              </a:solidFill>
              <a:cs typeface="Times New Roman" panose="02020603050405020304" pitchFamily="18" charset="0"/>
            </a:endParaRPr>
          </a:p>
          <a:p>
            <a:pPr algn="just">
              <a:lnSpc>
                <a:spcPct val="150000"/>
              </a:lnSpc>
              <a:spcAft>
                <a:spcPts val="0"/>
              </a:spcAft>
            </a:pPr>
            <a:r>
              <a:rPr lang="en-US" altLang="zh-CN" sz="2400">
                <a:solidFill>
                  <a:srgbClr val="000000"/>
                </a:solidFill>
                <a:cs typeface="Times New Roman" panose="02020603050405020304" pitchFamily="18" charset="0"/>
              </a:rPr>
              <a:t>for the most part </a:t>
            </a:r>
            <a:r>
              <a:rPr lang="zh-CN" altLang="zh-CN" sz="2400">
                <a:solidFill>
                  <a:srgbClr val="000000"/>
                </a:solidFill>
                <a:cs typeface="Times New Roman" panose="02020603050405020304" pitchFamily="18" charset="0"/>
              </a:rPr>
              <a:t>大多数情况下，在很大程度上</a:t>
            </a:r>
            <a:endParaRPr lang="zh-CN" altLang="zh-CN" sz="1050">
              <a:solidFill>
                <a:srgbClr val="000000"/>
              </a:solidFill>
              <a:cs typeface="Times New Roman" panose="02020603050405020304" pitchFamily="18" charset="0"/>
            </a:endParaRPr>
          </a:p>
          <a:p>
            <a:pPr algn="just">
              <a:lnSpc>
                <a:spcPct val="150000"/>
              </a:lnSpc>
              <a:spcAft>
                <a:spcPts val="0"/>
              </a:spcAft>
            </a:pPr>
            <a:r>
              <a:rPr lang="en-US" altLang="zh-CN" sz="2400">
                <a:solidFill>
                  <a:srgbClr val="000000"/>
                </a:solidFill>
                <a:cs typeface="Times New Roman" panose="02020603050405020304" pitchFamily="18" charset="0"/>
              </a:rPr>
              <a:t>in part</a:t>
            </a:r>
            <a:r>
              <a:rPr lang="zh-CN" altLang="zh-CN" sz="2400">
                <a:solidFill>
                  <a:srgbClr val="000000"/>
                </a:solidFill>
                <a:cs typeface="Times New Roman" panose="02020603050405020304" pitchFamily="18" charset="0"/>
              </a:rPr>
              <a:t>一定程度上，部分地　</a:t>
            </a:r>
            <a:endParaRPr lang="zh-CN" altLang="zh-CN" sz="1050">
              <a:solidFill>
                <a:srgbClr val="000000"/>
              </a:solidFill>
              <a:cs typeface="Times New Roman" panose="02020603050405020304" pitchFamily="18" charset="0"/>
            </a:endParaRPr>
          </a:p>
        </p:txBody>
      </p:sp>
      <p:pic>
        <p:nvPicPr>
          <p:cNvPr id="4" name="知识拓展小.EPS" descr="id:2147487177;FounderCES"/>
          <p:cNvPicPr/>
          <p:nvPr/>
        </p:nvPicPr>
        <p:blipFill>
          <a:blip r:embed="rId2"/>
          <a:stretch>
            <a:fillRect/>
          </a:stretch>
        </p:blipFill>
        <p:spPr>
          <a:xfrm>
            <a:off x="622598" y="764704"/>
            <a:ext cx="2088232" cy="410579"/>
          </a:xfrm>
          <a:prstGeom prst="rect">
            <a:avLst/>
          </a:prstGeom>
        </p:spPr>
      </p:pic>
    </p:spTree>
    <p:extLst>
      <p:ext uri="{BB962C8B-B14F-4D97-AF65-F5344CB8AC3E}">
        <p14:creationId xmlns:p14="http://schemas.microsoft.com/office/powerpoint/2010/main" val="274336143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2792239"/>
          </a:xfrm>
        </p:spPr>
        <p:txBody>
          <a:bodyPr/>
          <a:lstStyle/>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Our car broke down</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but for the most part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trip to Mount Tai was very wonderful</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我们的车抛锚了</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但总的来说</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去泰山的旅程非常棒。</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tendency to become obese is at least in part hereditary</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发胖至少有一部分是源于遗传</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80662943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XB4.eps" descr="id:2147488046;FounderCES"/>
          <p:cNvPicPr/>
          <p:nvPr/>
        </p:nvPicPr>
        <p:blipFill>
          <a:blip r:embed="rId2"/>
          <a:stretch>
            <a:fillRect/>
          </a:stretch>
        </p:blipFill>
        <p:spPr>
          <a:xfrm>
            <a:off x="365050" y="836712"/>
            <a:ext cx="2124710" cy="409575"/>
          </a:xfrm>
          <a:prstGeom prst="rect">
            <a:avLst/>
          </a:prstGeom>
        </p:spPr>
      </p:pic>
      <p:sp>
        <p:nvSpPr>
          <p:cNvPr id="5" name="圆角矩形 4"/>
          <p:cNvSpPr/>
          <p:nvPr/>
        </p:nvSpPr>
        <p:spPr bwMode="auto">
          <a:xfrm>
            <a:off x="360854" y="1342771"/>
            <a:ext cx="11494992" cy="620832"/>
          </a:xfrm>
          <a:prstGeom prst="roundRect">
            <a:avLst>
              <a:gd name="adj" fmla="val 12728"/>
            </a:avLst>
          </a:prstGeom>
          <a:solidFill>
            <a:srgbClr val="FEE2D1"/>
          </a:solidFill>
          <a:ln w="19050" algn="ctr">
            <a:noFill/>
            <a:miter lim="800000"/>
          </a:ln>
        </p:spPr>
        <p:txBody>
          <a:bodyPr vert="horz" wrap="square" lIns="91440" tIns="45720" rIns="91440" bIns="45720" numCol="1" rtlCol="0" anchor="ctr" anchorCtr="0" compatLnSpc="1">
            <a:spAutoFit/>
          </a:bodyPr>
          <a:lstStyle/>
          <a:p>
            <a:pPr algn="just">
              <a:lnSpc>
                <a:spcPct val="150000"/>
              </a:lnSpc>
              <a:spcAft>
                <a:spcPts val="0"/>
              </a:spcAft>
            </a:pPr>
            <a:r>
              <a:rPr lang="en-US" altLang="zh-CN" sz="2400">
                <a:solidFill>
                  <a:srgbClr val="000000"/>
                </a:solidFill>
                <a:cs typeface="Times New Roman" panose="02020603050405020304" pitchFamily="18" charset="0"/>
              </a:rPr>
              <a:t>not to leave the house </a:t>
            </a:r>
            <a:r>
              <a:rPr lang="en-US" altLang="zh-CN" sz="2400">
                <a:solidFill>
                  <a:srgbClr val="F08100"/>
                </a:solidFill>
                <a:cs typeface="Times New Roman" panose="02020603050405020304" pitchFamily="18" charset="0"/>
              </a:rPr>
              <a:t>with lights still on</a:t>
            </a:r>
            <a:r>
              <a:rPr lang="zh-CN" altLang="zh-CN" sz="2400">
                <a:solidFill>
                  <a:srgbClr val="000000"/>
                </a:solidFill>
                <a:ea typeface="楷体" panose="02010609060101010101" pitchFamily="49" charset="-122"/>
                <a:cs typeface="Times New Roman" panose="02020603050405020304" pitchFamily="18" charset="0"/>
              </a:rPr>
              <a:t>不要还亮着灯就离开</a:t>
            </a:r>
            <a:r>
              <a:rPr lang="zh-CN" altLang="zh-CN" sz="2400" smtClean="0">
                <a:solidFill>
                  <a:srgbClr val="000000"/>
                </a:solidFill>
                <a:ea typeface="楷体" panose="02010609060101010101" pitchFamily="49" charset="-122"/>
                <a:cs typeface="Times New Roman" panose="02020603050405020304" pitchFamily="18" charset="0"/>
              </a:rPr>
              <a:t>房子</a:t>
            </a:r>
            <a:endParaRPr lang="zh-CN" altLang="zh-CN" sz="1050">
              <a:solidFill>
                <a:srgbClr val="000000"/>
              </a:solidFill>
              <a:cs typeface="Times New Roman" panose="02020603050405020304" pitchFamily="18" charset="0"/>
            </a:endParaRPr>
          </a:p>
        </p:txBody>
      </p:sp>
      <p:sp>
        <p:nvSpPr>
          <p:cNvPr id="3" name="内容占位符 2"/>
          <p:cNvSpPr>
            <a:spLocks noGrp="1"/>
          </p:cNvSpPr>
          <p:nvPr>
            <p:ph idx="1"/>
          </p:nvPr>
        </p:nvSpPr>
        <p:spPr>
          <a:xfrm>
            <a:off x="360854" y="2060848"/>
            <a:ext cx="11485848" cy="2862322"/>
          </a:xfrm>
        </p:spPr>
        <p:txBody>
          <a:bodyPr/>
          <a:lstStyle/>
          <a:p>
            <a:pPr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本</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句中</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with lights still on</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with</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＋复合宾语</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作状语。如：</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John received an invitation to dinner and with his work finished</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 gladly accepted it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约翰收到了吃饭的邀请</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由于工作做完了</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他很高兴地接受了邀请。</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With an important meeting to attend</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 have to make it for another time with you</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我有一个重要的会议要去参加</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所以我必须和你另约时间</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TS13.eps" descr="id:2147487641;FounderCES"/>
          <p:cNvPicPr/>
          <p:nvPr/>
        </p:nvPicPr>
        <p:blipFill>
          <a:blip r:embed="rId3"/>
          <a:stretch>
            <a:fillRect/>
          </a:stretch>
        </p:blipFill>
        <p:spPr>
          <a:xfrm>
            <a:off x="438603" y="2257879"/>
            <a:ext cx="971550" cy="329565"/>
          </a:xfrm>
          <a:prstGeom prst="rect">
            <a:avLst/>
          </a:prstGeom>
        </p:spPr>
      </p:pic>
    </p:spTree>
    <p:extLst>
      <p:ext uri="{BB962C8B-B14F-4D97-AF65-F5344CB8AC3E}">
        <p14:creationId xmlns:p14="http://schemas.microsoft.com/office/powerpoint/2010/main" val="370047794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圆角矩形 2"/>
          <p:cNvSpPr/>
          <p:nvPr/>
        </p:nvSpPr>
        <p:spPr bwMode="auto">
          <a:xfrm>
            <a:off x="360854" y="927665"/>
            <a:ext cx="11422984" cy="4085511"/>
          </a:xfrm>
          <a:prstGeom prst="roundRect">
            <a:avLst>
              <a:gd name="adj" fmla="val 5328"/>
            </a:avLst>
          </a:prstGeom>
          <a:solidFill>
            <a:srgbClr val="E6E1EF"/>
          </a:solidFill>
          <a:ln w="19050" algn="ctr">
            <a:noFill/>
            <a:miter lim="800000"/>
          </a:ln>
        </p:spPr>
        <p:txBody>
          <a:bodyPr vert="horz" wrap="square" lIns="91440" tIns="45720" rIns="91440" bIns="45720" numCol="1" rtlCol="0" anchor="ctr" anchorCtr="0" compatLnSpc="1">
            <a:spAutoFit/>
          </a:bodyPr>
          <a:lstStyle/>
          <a:p>
            <a:pPr algn="just">
              <a:lnSpc>
                <a:spcPct val="150000"/>
              </a:lnSpc>
              <a:spcAft>
                <a:spcPts val="0"/>
              </a:spcAft>
            </a:pPr>
            <a:r>
              <a:rPr lang="en-US" altLang="zh-CN" sz="2400">
                <a:solidFill>
                  <a:srgbClr val="000000"/>
                </a:solidFill>
                <a:latin typeface="宋体" panose="02010600030101010101" pitchFamily="2" charset="-122"/>
                <a:cs typeface="Times New Roman" panose="02020603050405020304" pitchFamily="18" charset="0"/>
              </a:rPr>
              <a:t>“</a:t>
            </a:r>
            <a:r>
              <a:rPr lang="en-US" altLang="zh-CN" sz="2400">
                <a:solidFill>
                  <a:srgbClr val="000000"/>
                </a:solidFill>
                <a:cs typeface="Times New Roman" panose="02020603050405020304" pitchFamily="18" charset="0"/>
              </a:rPr>
              <a:t>with</a:t>
            </a:r>
            <a:r>
              <a:rPr lang="zh-CN" altLang="zh-CN" sz="2400">
                <a:solidFill>
                  <a:srgbClr val="000000"/>
                </a:solidFill>
                <a:cs typeface="Times New Roman" panose="02020603050405020304" pitchFamily="18" charset="0"/>
              </a:rPr>
              <a:t>的复合结构</a:t>
            </a:r>
            <a:r>
              <a:rPr lang="en-US" altLang="zh-CN" sz="2400">
                <a:solidFill>
                  <a:srgbClr val="000000"/>
                </a:solidFill>
                <a:latin typeface="宋体" panose="02010600030101010101" pitchFamily="2" charset="-122"/>
                <a:cs typeface="Times New Roman" panose="02020603050405020304" pitchFamily="18" charset="0"/>
              </a:rPr>
              <a:t>”</a:t>
            </a:r>
            <a:r>
              <a:rPr lang="zh-CN" altLang="zh-CN" sz="2400">
                <a:solidFill>
                  <a:srgbClr val="000000"/>
                </a:solidFill>
                <a:cs typeface="Times New Roman" panose="02020603050405020304" pitchFamily="18" charset="0"/>
              </a:rPr>
              <a:t>在句中多作状语，也可以作定语。常见的结构有：</a:t>
            </a:r>
            <a:endParaRPr lang="zh-CN" altLang="zh-CN" sz="1050">
              <a:solidFill>
                <a:srgbClr val="000000"/>
              </a:solidFill>
              <a:cs typeface="Times New Roman" panose="02020603050405020304" pitchFamily="18" charset="0"/>
            </a:endParaRPr>
          </a:p>
          <a:p>
            <a:pPr algn="just">
              <a:lnSpc>
                <a:spcPct val="150000"/>
              </a:lnSpc>
              <a:spcAft>
                <a:spcPts val="0"/>
              </a:spcAft>
            </a:pPr>
            <a:r>
              <a:rPr lang="en-US" altLang="zh-CN" sz="2400">
                <a:solidFill>
                  <a:srgbClr val="000000"/>
                </a:solidFill>
                <a:cs typeface="Times New Roman" panose="02020603050405020304" pitchFamily="18" charset="0"/>
              </a:rPr>
              <a:t>1</a:t>
            </a:r>
            <a:r>
              <a:rPr lang="en-US" altLang="zh-CN" sz="2400">
                <a:solidFill>
                  <a:srgbClr val="000000"/>
                </a:solidFill>
                <a:latin typeface="宋体" panose="02010600030101010101" pitchFamily="2" charset="-122"/>
                <a:cs typeface="Times New Roman" panose="02020603050405020304" pitchFamily="18" charset="0"/>
              </a:rPr>
              <a:t>.</a:t>
            </a:r>
            <a:r>
              <a:rPr lang="en-US" altLang="zh-CN" sz="2400">
                <a:solidFill>
                  <a:srgbClr val="000000"/>
                </a:solidFill>
                <a:cs typeface="Times New Roman" panose="02020603050405020304" pitchFamily="18" charset="0"/>
              </a:rPr>
              <a:t>with</a:t>
            </a:r>
            <a:r>
              <a:rPr lang="zh-CN" altLang="zh-CN" sz="2400">
                <a:solidFill>
                  <a:srgbClr val="000000"/>
                </a:solidFill>
                <a:cs typeface="Times New Roman" panose="02020603050405020304" pitchFamily="18" charset="0"/>
              </a:rPr>
              <a:t>＋宾语＋介词短语</a:t>
            </a:r>
            <a:endParaRPr lang="zh-CN" altLang="zh-CN" sz="1050">
              <a:solidFill>
                <a:srgbClr val="000000"/>
              </a:solidFill>
              <a:cs typeface="Times New Roman" panose="02020603050405020304" pitchFamily="18" charset="0"/>
            </a:endParaRPr>
          </a:p>
          <a:p>
            <a:pPr algn="just">
              <a:lnSpc>
                <a:spcPct val="150000"/>
              </a:lnSpc>
              <a:spcAft>
                <a:spcPts val="0"/>
              </a:spcAft>
            </a:pPr>
            <a:r>
              <a:rPr lang="en-US" altLang="zh-CN" sz="2400">
                <a:solidFill>
                  <a:srgbClr val="000000"/>
                </a:solidFill>
                <a:cs typeface="Times New Roman" panose="02020603050405020304" pitchFamily="18" charset="0"/>
              </a:rPr>
              <a:t>2</a:t>
            </a:r>
            <a:r>
              <a:rPr lang="en-US" altLang="zh-CN" sz="2400">
                <a:solidFill>
                  <a:srgbClr val="000000"/>
                </a:solidFill>
                <a:latin typeface="宋体" panose="02010600030101010101" pitchFamily="2" charset="-122"/>
                <a:cs typeface="Times New Roman" panose="02020603050405020304" pitchFamily="18" charset="0"/>
              </a:rPr>
              <a:t>.</a:t>
            </a:r>
            <a:r>
              <a:rPr lang="en-US" altLang="zh-CN" sz="2400">
                <a:solidFill>
                  <a:srgbClr val="000000"/>
                </a:solidFill>
                <a:cs typeface="Times New Roman" panose="02020603050405020304" pitchFamily="18" charset="0"/>
              </a:rPr>
              <a:t>with</a:t>
            </a:r>
            <a:r>
              <a:rPr lang="zh-CN" altLang="zh-CN" sz="2400">
                <a:solidFill>
                  <a:srgbClr val="000000"/>
                </a:solidFill>
                <a:cs typeface="Times New Roman" panose="02020603050405020304" pitchFamily="18" charset="0"/>
              </a:rPr>
              <a:t>＋宾语＋</a:t>
            </a:r>
            <a:r>
              <a:rPr lang="en-US" altLang="zh-CN" sz="2400">
                <a:solidFill>
                  <a:srgbClr val="000000"/>
                </a:solidFill>
                <a:cs typeface="Times New Roman" panose="02020603050405020304" pitchFamily="18" charset="0"/>
              </a:rPr>
              <a:t>doing</a:t>
            </a:r>
            <a:r>
              <a:rPr lang="zh-CN" altLang="zh-CN" sz="24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表示主动或正在进行的动作</a:t>
            </a:r>
            <a:r>
              <a:rPr lang="zh-CN" altLang="zh-CN" sz="2400">
                <a:solidFill>
                  <a:srgbClr val="000000"/>
                </a:solidFill>
                <a:cs typeface="Times New Roman" panose="02020603050405020304" pitchFamily="18" charset="0"/>
              </a:rPr>
              <a:t>）</a:t>
            </a:r>
            <a:endParaRPr lang="zh-CN" altLang="zh-CN" sz="1050">
              <a:solidFill>
                <a:srgbClr val="000000"/>
              </a:solidFill>
              <a:cs typeface="Times New Roman" panose="02020603050405020304" pitchFamily="18" charset="0"/>
            </a:endParaRPr>
          </a:p>
          <a:p>
            <a:pPr algn="just">
              <a:lnSpc>
                <a:spcPct val="150000"/>
              </a:lnSpc>
              <a:spcAft>
                <a:spcPts val="0"/>
              </a:spcAft>
            </a:pPr>
            <a:r>
              <a:rPr lang="en-US" altLang="zh-CN" sz="2400">
                <a:solidFill>
                  <a:srgbClr val="000000"/>
                </a:solidFill>
                <a:cs typeface="Times New Roman" panose="02020603050405020304" pitchFamily="18" charset="0"/>
              </a:rPr>
              <a:t>3</a:t>
            </a:r>
            <a:r>
              <a:rPr lang="en-US" altLang="zh-CN" sz="2400">
                <a:solidFill>
                  <a:srgbClr val="000000"/>
                </a:solidFill>
                <a:latin typeface="宋体" panose="02010600030101010101" pitchFamily="2" charset="-122"/>
                <a:cs typeface="Times New Roman" panose="02020603050405020304" pitchFamily="18" charset="0"/>
              </a:rPr>
              <a:t>.</a:t>
            </a:r>
            <a:r>
              <a:rPr lang="en-US" altLang="zh-CN" sz="2400">
                <a:solidFill>
                  <a:srgbClr val="000000"/>
                </a:solidFill>
                <a:cs typeface="Times New Roman" panose="02020603050405020304" pitchFamily="18" charset="0"/>
              </a:rPr>
              <a:t>with</a:t>
            </a:r>
            <a:r>
              <a:rPr lang="zh-CN" altLang="zh-CN" sz="2400">
                <a:solidFill>
                  <a:srgbClr val="000000"/>
                </a:solidFill>
                <a:cs typeface="Times New Roman" panose="02020603050405020304" pitchFamily="18" charset="0"/>
              </a:rPr>
              <a:t>＋宾语＋</a:t>
            </a:r>
            <a:r>
              <a:rPr lang="en-US" altLang="zh-CN" sz="2400">
                <a:solidFill>
                  <a:srgbClr val="000000"/>
                </a:solidFill>
                <a:cs typeface="Times New Roman" panose="02020603050405020304" pitchFamily="18" charset="0"/>
              </a:rPr>
              <a:t>done</a:t>
            </a:r>
            <a:r>
              <a:rPr lang="zh-CN" altLang="zh-CN" sz="24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表示被动或已完成的动作</a:t>
            </a:r>
            <a:r>
              <a:rPr lang="zh-CN" altLang="zh-CN" sz="2400">
                <a:solidFill>
                  <a:srgbClr val="000000"/>
                </a:solidFill>
                <a:cs typeface="Times New Roman" panose="02020603050405020304" pitchFamily="18" charset="0"/>
              </a:rPr>
              <a:t>）</a:t>
            </a:r>
            <a:endParaRPr lang="zh-CN" altLang="zh-CN" sz="1050">
              <a:solidFill>
                <a:srgbClr val="000000"/>
              </a:solidFill>
              <a:cs typeface="Times New Roman" panose="02020603050405020304" pitchFamily="18" charset="0"/>
            </a:endParaRPr>
          </a:p>
          <a:p>
            <a:pPr algn="just">
              <a:lnSpc>
                <a:spcPct val="150000"/>
              </a:lnSpc>
              <a:spcAft>
                <a:spcPts val="0"/>
              </a:spcAft>
            </a:pPr>
            <a:r>
              <a:rPr lang="en-US" altLang="zh-CN" sz="2400">
                <a:solidFill>
                  <a:srgbClr val="000000"/>
                </a:solidFill>
                <a:cs typeface="Times New Roman" panose="02020603050405020304" pitchFamily="18" charset="0"/>
              </a:rPr>
              <a:t>4</a:t>
            </a:r>
            <a:r>
              <a:rPr lang="en-US" altLang="zh-CN" sz="2400">
                <a:solidFill>
                  <a:srgbClr val="000000"/>
                </a:solidFill>
                <a:latin typeface="宋体" panose="02010600030101010101" pitchFamily="2" charset="-122"/>
                <a:cs typeface="Times New Roman" panose="02020603050405020304" pitchFamily="18" charset="0"/>
              </a:rPr>
              <a:t>.</a:t>
            </a:r>
            <a:r>
              <a:rPr lang="en-US" altLang="zh-CN" sz="2400">
                <a:solidFill>
                  <a:srgbClr val="000000"/>
                </a:solidFill>
                <a:cs typeface="Times New Roman" panose="02020603050405020304" pitchFamily="18" charset="0"/>
              </a:rPr>
              <a:t>with</a:t>
            </a:r>
            <a:r>
              <a:rPr lang="zh-CN" altLang="zh-CN" sz="24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宾语</a:t>
            </a:r>
            <a:r>
              <a:rPr lang="zh-CN" altLang="zh-CN" sz="2400">
                <a:solidFill>
                  <a:srgbClr val="000000"/>
                </a:solidFill>
                <a:cs typeface="Times New Roman" panose="02020603050405020304" pitchFamily="18" charset="0"/>
              </a:rPr>
              <a:t>＋</a:t>
            </a:r>
            <a:r>
              <a:rPr lang="en-US" altLang="zh-CN" sz="2400">
                <a:solidFill>
                  <a:srgbClr val="000000"/>
                </a:solidFill>
                <a:cs typeface="Times New Roman" panose="02020603050405020304" pitchFamily="18" charset="0"/>
              </a:rPr>
              <a:t>to</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do</a:t>
            </a:r>
            <a:r>
              <a:rPr lang="zh-CN" altLang="zh-CN" sz="24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表示将来的动作</a:t>
            </a:r>
            <a:r>
              <a:rPr lang="zh-CN" altLang="zh-CN" sz="2400">
                <a:solidFill>
                  <a:srgbClr val="000000"/>
                </a:solidFill>
                <a:cs typeface="Times New Roman" panose="02020603050405020304" pitchFamily="18" charset="0"/>
              </a:rPr>
              <a:t>）</a:t>
            </a:r>
            <a:endParaRPr lang="zh-CN" altLang="zh-CN" sz="1050">
              <a:solidFill>
                <a:srgbClr val="000000"/>
              </a:solidFill>
              <a:cs typeface="Times New Roman" panose="02020603050405020304" pitchFamily="18" charset="0"/>
            </a:endParaRPr>
          </a:p>
          <a:p>
            <a:pPr algn="just">
              <a:lnSpc>
                <a:spcPct val="150000"/>
              </a:lnSpc>
              <a:spcAft>
                <a:spcPts val="0"/>
              </a:spcAft>
            </a:pPr>
            <a:r>
              <a:rPr lang="en-US" altLang="zh-CN" sz="2400">
                <a:solidFill>
                  <a:srgbClr val="000000"/>
                </a:solidFill>
                <a:cs typeface="Times New Roman" panose="02020603050405020304" pitchFamily="18" charset="0"/>
              </a:rPr>
              <a:t>5</a:t>
            </a:r>
            <a:r>
              <a:rPr lang="en-US" altLang="zh-CN" sz="2400">
                <a:solidFill>
                  <a:srgbClr val="000000"/>
                </a:solidFill>
                <a:latin typeface="宋体" panose="02010600030101010101" pitchFamily="2" charset="-122"/>
                <a:cs typeface="Times New Roman" panose="02020603050405020304" pitchFamily="18" charset="0"/>
              </a:rPr>
              <a:t>.</a:t>
            </a:r>
            <a:r>
              <a:rPr lang="en-US" altLang="zh-CN" sz="2400">
                <a:solidFill>
                  <a:srgbClr val="000000"/>
                </a:solidFill>
                <a:cs typeface="Times New Roman" panose="02020603050405020304" pitchFamily="18" charset="0"/>
              </a:rPr>
              <a:t>with</a:t>
            </a:r>
            <a:r>
              <a:rPr lang="zh-CN" altLang="zh-CN" sz="2400">
                <a:solidFill>
                  <a:srgbClr val="000000"/>
                </a:solidFill>
                <a:cs typeface="Times New Roman" panose="02020603050405020304" pitchFamily="18" charset="0"/>
              </a:rPr>
              <a:t>＋宾语＋</a:t>
            </a:r>
            <a:r>
              <a:rPr lang="en-US" altLang="zh-CN" sz="2400" i="1">
                <a:solidFill>
                  <a:srgbClr val="000000"/>
                </a:solidFill>
                <a:cs typeface="Times New Roman" panose="02020603050405020304" pitchFamily="18" charset="0"/>
              </a:rPr>
              <a:t>adj</a:t>
            </a:r>
            <a:r>
              <a:rPr lang="en-US" altLang="zh-CN" sz="2400">
                <a:solidFill>
                  <a:srgbClr val="000000"/>
                </a:solidFill>
                <a:latin typeface="宋体" panose="02010600030101010101" pitchFamily="2" charset="-122"/>
                <a:cs typeface="Times New Roman" panose="02020603050405020304" pitchFamily="18" charset="0"/>
              </a:rPr>
              <a:t>.</a:t>
            </a:r>
            <a:endParaRPr lang="zh-CN" altLang="zh-CN" sz="1050">
              <a:solidFill>
                <a:srgbClr val="000000"/>
              </a:solidFill>
              <a:cs typeface="Times New Roman" panose="02020603050405020304" pitchFamily="18" charset="0"/>
            </a:endParaRPr>
          </a:p>
          <a:p>
            <a:pPr algn="just">
              <a:lnSpc>
                <a:spcPct val="150000"/>
              </a:lnSpc>
              <a:spcAft>
                <a:spcPts val="0"/>
              </a:spcAft>
            </a:pPr>
            <a:r>
              <a:rPr lang="en-US" altLang="zh-CN" sz="2400">
                <a:solidFill>
                  <a:srgbClr val="000000"/>
                </a:solidFill>
                <a:cs typeface="Times New Roman" panose="02020603050405020304" pitchFamily="18" charset="0"/>
              </a:rPr>
              <a:t>6</a:t>
            </a:r>
            <a:r>
              <a:rPr lang="en-US" altLang="zh-CN" sz="2400">
                <a:solidFill>
                  <a:srgbClr val="000000"/>
                </a:solidFill>
                <a:latin typeface="宋体" panose="02010600030101010101" pitchFamily="2" charset="-122"/>
                <a:cs typeface="Times New Roman" panose="02020603050405020304" pitchFamily="18" charset="0"/>
              </a:rPr>
              <a:t>.</a:t>
            </a:r>
            <a:r>
              <a:rPr lang="en-US" altLang="zh-CN" sz="2400">
                <a:solidFill>
                  <a:srgbClr val="000000"/>
                </a:solidFill>
                <a:cs typeface="Times New Roman" panose="02020603050405020304" pitchFamily="18" charset="0"/>
              </a:rPr>
              <a:t>with</a:t>
            </a:r>
            <a:r>
              <a:rPr lang="zh-CN" altLang="zh-CN" sz="2400">
                <a:solidFill>
                  <a:srgbClr val="000000"/>
                </a:solidFill>
                <a:cs typeface="Times New Roman" panose="02020603050405020304" pitchFamily="18" charset="0"/>
              </a:rPr>
              <a:t>＋宾语＋</a:t>
            </a:r>
            <a:r>
              <a:rPr lang="en-US" altLang="zh-CN" sz="2400" i="1">
                <a:solidFill>
                  <a:srgbClr val="000000"/>
                </a:solidFill>
                <a:cs typeface="Times New Roman" panose="02020603050405020304" pitchFamily="18" charset="0"/>
              </a:rPr>
              <a:t>ad</a:t>
            </a:r>
            <a:r>
              <a:rPr lang="en-US" altLang="zh-CN" sz="2400" i="1">
                <a:solidFill>
                  <a:srgbClr val="000000"/>
                </a:solidFill>
                <a:latin typeface="Book Antiqua" panose="02040602050305030304" pitchFamily="18" charset="0"/>
                <a:cs typeface="Times New Roman" panose="02020603050405020304" pitchFamily="18" charset="0"/>
              </a:rPr>
              <a:t>v</a:t>
            </a:r>
            <a:r>
              <a:rPr lang="en-US" altLang="zh-CN" sz="2400">
                <a:solidFill>
                  <a:srgbClr val="000000"/>
                </a:solidFill>
                <a:latin typeface="宋体" panose="02010600030101010101" pitchFamily="2" charset="-122"/>
                <a:cs typeface="Times New Roman" panose="02020603050405020304" pitchFamily="18" charset="0"/>
              </a:rPr>
              <a:t>.</a:t>
            </a:r>
            <a:r>
              <a:rPr lang="zh-CN" altLang="zh-CN" sz="2400">
                <a:solidFill>
                  <a:srgbClr val="000000"/>
                </a:solidFill>
                <a:cs typeface="Times New Roman" panose="02020603050405020304" pitchFamily="18" charset="0"/>
              </a:rPr>
              <a:t>　</a:t>
            </a:r>
            <a:endParaRPr lang="zh-CN" altLang="zh-CN" sz="1050">
              <a:solidFill>
                <a:srgbClr val="000000"/>
              </a:solidFill>
              <a:cs typeface="Times New Roman" panose="02020603050405020304" pitchFamily="18" charset="0"/>
            </a:endParaRPr>
          </a:p>
        </p:txBody>
      </p:sp>
      <p:pic>
        <p:nvPicPr>
          <p:cNvPr id="4" name="知识拓展小.EPS" descr="id:2147487177;FounderCES"/>
          <p:cNvPicPr/>
          <p:nvPr/>
        </p:nvPicPr>
        <p:blipFill>
          <a:blip r:embed="rId2"/>
          <a:stretch>
            <a:fillRect/>
          </a:stretch>
        </p:blipFill>
        <p:spPr>
          <a:xfrm>
            <a:off x="622598" y="764704"/>
            <a:ext cx="2088232" cy="410579"/>
          </a:xfrm>
          <a:prstGeom prst="rect">
            <a:avLst/>
          </a:prstGeom>
        </p:spPr>
      </p:pic>
    </p:spTree>
    <p:extLst>
      <p:ext uri="{BB962C8B-B14F-4D97-AF65-F5344CB8AC3E}">
        <p14:creationId xmlns:p14="http://schemas.microsoft.com/office/powerpoint/2010/main" val="391296492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2792239"/>
          </a:xfrm>
        </p:spPr>
        <p:txBody>
          <a:bodyPr/>
          <a:lstStyle/>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With the experienced guide leading the way</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 had no difficulty getting through the forest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在经验丰富的导游的带领下</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我们顺利地穿过了森林。</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With a lot of problems to settle</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 can’t go skating with you</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由于有很多问题要解决</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我不能和你一起去滑冰。</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old man walked in with a stick in his hand</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老人手里拿着一根拐棍走了进来</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84428483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xb1.EPS" descr="id:2147487156;FounderCES"/>
          <p:cNvPicPr/>
          <p:nvPr/>
        </p:nvPicPr>
        <p:blipFill>
          <a:blip r:embed="rId2"/>
          <a:stretch>
            <a:fillRect/>
          </a:stretch>
        </p:blipFill>
        <p:spPr>
          <a:xfrm>
            <a:off x="387230" y="1484784"/>
            <a:ext cx="2133952" cy="410914"/>
          </a:xfrm>
          <a:prstGeom prst="rect">
            <a:avLst/>
          </a:prstGeom>
        </p:spPr>
      </p:pic>
      <p:sp>
        <p:nvSpPr>
          <p:cNvPr id="5" name="圆角矩形 4"/>
          <p:cNvSpPr/>
          <p:nvPr/>
        </p:nvSpPr>
        <p:spPr bwMode="auto">
          <a:xfrm>
            <a:off x="353453" y="2564904"/>
            <a:ext cx="11449272" cy="2476352"/>
          </a:xfrm>
          <a:prstGeom prst="roundRect">
            <a:avLst/>
          </a:prstGeom>
          <a:solidFill>
            <a:srgbClr val="D3ECE9"/>
          </a:solidFill>
          <a:ln w="19050" algn="ctr">
            <a:noFill/>
            <a:miter lim="800000"/>
          </a:ln>
        </p:spPr>
        <p:txBody>
          <a:bodyPr vert="horz" wrap="square" lIns="91440" tIns="45720" rIns="91440" bIns="45720" numCol="1" rtlCol="0" anchor="ctr" anchorCtr="0" compatLnSpc="1">
            <a:spAutoFit/>
          </a:bodyPr>
          <a:lstStyle/>
          <a:p>
            <a:pPr algn="just">
              <a:lnSpc>
                <a:spcPct val="150000"/>
              </a:lnSpc>
              <a:spcAft>
                <a:spcPts val="0"/>
              </a:spcAft>
            </a:pPr>
            <a:r>
              <a:rPr lang="en-US" altLang="zh-CN" sz="2400">
                <a:solidFill>
                  <a:srgbClr val="000000"/>
                </a:solidFill>
                <a:cs typeface="Times New Roman" panose="02020603050405020304" pitchFamily="18" charset="0"/>
              </a:rPr>
              <a:t>Well</a:t>
            </a:r>
            <a:r>
              <a:rPr lang="zh-CN" altLang="zh-CN" sz="2400">
                <a:solidFill>
                  <a:srgbClr val="000000"/>
                </a:solidFill>
                <a:cs typeface="Times New Roman" panose="02020603050405020304" pitchFamily="18" charset="0"/>
              </a:rPr>
              <a:t>，</a:t>
            </a:r>
            <a:r>
              <a:rPr lang="en-US" altLang="zh-CN" sz="2400">
                <a:solidFill>
                  <a:srgbClr val="000000"/>
                </a:solidFill>
                <a:cs typeface="Times New Roman" panose="02020603050405020304" pitchFamily="18" charset="0"/>
              </a:rPr>
              <a:t>say</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you</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leave</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the</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tap</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running</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while</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you</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brush</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your</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teeth</a:t>
            </a:r>
            <a:r>
              <a:rPr lang="zh-CN" altLang="zh-CN" sz="2400">
                <a:solidFill>
                  <a:srgbClr val="000000"/>
                </a:solidFill>
                <a:cs typeface="Times New Roman" panose="02020603050405020304" pitchFamily="18" charset="0"/>
              </a:rPr>
              <a:t>，</a:t>
            </a:r>
            <a:r>
              <a:rPr lang="en-US" altLang="zh-CN" sz="2400">
                <a:solidFill>
                  <a:srgbClr val="000000"/>
                </a:solidFill>
                <a:cs typeface="Times New Roman" panose="02020603050405020304" pitchFamily="18" charset="0"/>
              </a:rPr>
              <a:t>leave</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a</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light</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on</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when</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you</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go</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out</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or</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you</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drop</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a</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piece</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of</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litter</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and</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can</a:t>
            </a:r>
            <a:r>
              <a:rPr lang="en-US" altLang="zh-CN" sz="2400">
                <a:solidFill>
                  <a:srgbClr val="000000"/>
                </a:solidFill>
                <a:ea typeface="楷体" panose="02010609060101010101" pitchFamily="49" charset="-122"/>
                <a:cs typeface="Times New Roman" panose="02020603050405020304" pitchFamily="18" charset="0"/>
              </a:rPr>
              <a:t>’</a:t>
            </a:r>
            <a:r>
              <a:rPr lang="en-US" altLang="zh-CN" sz="2400">
                <a:solidFill>
                  <a:srgbClr val="000000"/>
                </a:solidFill>
                <a:cs typeface="Times New Roman" panose="02020603050405020304" pitchFamily="18" charset="0"/>
              </a:rPr>
              <a:t>t</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be</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bothered</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to</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pick</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it</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up</a:t>
            </a:r>
            <a:r>
              <a:rPr lang="en-US" altLang="zh-CN" sz="2400">
                <a:solidFill>
                  <a:srgbClr val="000000"/>
                </a:solidFill>
                <a:latin typeface="宋体" panose="02010600030101010101" pitchFamily="2" charset="-122"/>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比方说你刷牙的时候让水哗哗地流</a:t>
            </a:r>
            <a:r>
              <a:rPr lang="zh-CN" altLang="zh-CN" sz="24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外出的时候不关灯</a:t>
            </a:r>
            <a:r>
              <a:rPr lang="zh-CN" altLang="zh-CN" sz="24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或者掉了一块垃圾却懒得捡起来</a:t>
            </a:r>
            <a:r>
              <a:rPr lang="zh-CN" altLang="zh-CN" sz="2400" smtClean="0">
                <a:solidFill>
                  <a:srgbClr val="000000"/>
                </a:solidFill>
                <a:ea typeface="楷体" panose="02010609060101010101" pitchFamily="49" charset="-122"/>
                <a:cs typeface="Times New Roman" panose="02020603050405020304" pitchFamily="18" charset="0"/>
              </a:rPr>
              <a:t>。</a:t>
            </a:r>
            <a:endParaRPr lang="zh-CN" altLang="zh-CN" sz="1050">
              <a:solidFill>
                <a:srgbClr val="000000"/>
              </a:solidFill>
              <a:cs typeface="Times New Roman" panose="02020603050405020304" pitchFamily="18" charset="0"/>
            </a:endParaRPr>
          </a:p>
        </p:txBody>
      </p:sp>
      <p:grpSp>
        <p:nvGrpSpPr>
          <p:cNvPr id="6" name="组合 5"/>
          <p:cNvGrpSpPr/>
          <p:nvPr/>
        </p:nvGrpSpPr>
        <p:grpSpPr>
          <a:xfrm>
            <a:off x="555339" y="2348880"/>
            <a:ext cx="11151159" cy="598551"/>
            <a:chOff x="555339" y="1278285"/>
            <a:chExt cx="11151159" cy="598551"/>
          </a:xfrm>
        </p:grpSpPr>
        <p:pic>
          <p:nvPicPr>
            <p:cNvPr id="7" name="教材原句S.EPS" descr="id:2147487282;FounderCES"/>
            <p:cNvPicPr/>
            <p:nvPr/>
          </p:nvPicPr>
          <p:blipFill rotWithShape="1">
            <a:blip r:embed="rId3"/>
            <a:srcRect l="3668" t="38852" r="22718" b="42104"/>
            <a:stretch/>
          </p:blipFill>
          <p:spPr>
            <a:xfrm>
              <a:off x="679748" y="1414575"/>
              <a:ext cx="9452098" cy="145278"/>
            </a:xfrm>
            <a:prstGeom prst="rect">
              <a:avLst/>
            </a:prstGeom>
          </p:spPr>
        </p:pic>
        <p:pic>
          <p:nvPicPr>
            <p:cNvPr id="8" name="教材原句S.EPS" descr="id:2147487282;FounderCES"/>
            <p:cNvPicPr/>
            <p:nvPr/>
          </p:nvPicPr>
          <p:blipFill rotWithShape="1">
            <a:blip r:embed="rId3"/>
            <a:srcRect l="77581"/>
            <a:stretch/>
          </p:blipFill>
          <p:spPr>
            <a:xfrm>
              <a:off x="10122321" y="1278285"/>
              <a:ext cx="1584177" cy="419828"/>
            </a:xfrm>
            <a:prstGeom prst="rect">
              <a:avLst/>
            </a:prstGeom>
          </p:spPr>
        </p:pic>
        <p:pic>
          <p:nvPicPr>
            <p:cNvPr id="9" name="教材原句S.EPS" descr="id:2147487163;FounderCES"/>
            <p:cNvPicPr/>
            <p:nvPr/>
          </p:nvPicPr>
          <p:blipFill rotWithShape="1">
            <a:blip r:embed="rId3"/>
            <a:srcRect r="98192" b="-43246"/>
            <a:stretch/>
          </p:blipFill>
          <p:spPr>
            <a:xfrm>
              <a:off x="555339" y="1287810"/>
              <a:ext cx="130250" cy="589026"/>
            </a:xfrm>
            <a:prstGeom prst="rect">
              <a:avLst/>
            </a:prstGeom>
          </p:spPr>
        </p:pic>
      </p:grpSp>
      <p:pic>
        <p:nvPicPr>
          <p:cNvPr id="10" name="图片 9"/>
          <p:cNvPicPr>
            <a:picLocks noChangeAspect="1"/>
          </p:cNvPicPr>
          <p:nvPr/>
        </p:nvPicPr>
        <p:blipFill>
          <a:blip r:embed="rId4">
            <a:clrChange>
              <a:clrFrom>
                <a:srgbClr val="FFFFFF"/>
              </a:clrFrom>
              <a:clrTo>
                <a:srgbClr val="FFFFFF">
                  <a:alpha val="0"/>
                </a:srgbClr>
              </a:clrTo>
            </a:clrChange>
          </a:blip>
          <a:stretch>
            <a:fillRect/>
          </a:stretch>
        </p:blipFill>
        <p:spPr>
          <a:xfrm>
            <a:off x="262558" y="733590"/>
            <a:ext cx="11662120" cy="653308"/>
          </a:xfrm>
          <a:prstGeom prst="rect">
            <a:avLst/>
          </a:prstGeom>
        </p:spPr>
      </p:pic>
      <p:sp>
        <p:nvSpPr>
          <p:cNvPr id="12" name="内容占位符 11"/>
          <p:cNvSpPr>
            <a:spLocks noGrp="1"/>
          </p:cNvSpPr>
          <p:nvPr>
            <p:ph idx="1"/>
          </p:nvPr>
        </p:nvSpPr>
        <p:spPr>
          <a:xfrm>
            <a:off x="360854" y="1918573"/>
            <a:ext cx="11485848" cy="646331"/>
          </a:xfrm>
        </p:spPr>
        <p:txBody>
          <a:bodyPr/>
          <a:lstStyle/>
          <a:p>
            <a:pPr hangingPunct="0">
              <a:spcAft>
                <a:spcPts val="0"/>
              </a:spcAft>
            </a:pPr>
            <a:r>
              <a:rPr lang="en-US" altLang="zh-CN" b="1">
                <a:solidFill>
                  <a:srgbClr val="223F99"/>
                </a:solidFill>
                <a:latin typeface="Times New Roman" panose="02020603050405020304" pitchFamily="18" charset="0"/>
                <a:ea typeface="宋体" panose="02010600030101010101" pitchFamily="2" charset="-122"/>
                <a:cs typeface="Times New Roman" panose="02020603050405020304" pitchFamily="18" charset="0"/>
              </a:rPr>
              <a:t>bother</a:t>
            </a:r>
            <a:r>
              <a:rPr lang="en-US" altLang="zh-CN" b="1">
                <a:solidFill>
                  <a:srgbClr val="223F99"/>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b="1" i="1">
                <a:solidFill>
                  <a:srgbClr val="223F99"/>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i="1">
                <a:solidFill>
                  <a:srgbClr val="223F99"/>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b="1">
                <a:solidFill>
                  <a:srgbClr val="223F99"/>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a:solidFill>
                  <a:srgbClr val="223F99"/>
                </a:solidFill>
                <a:latin typeface="Times New Roman" panose="02020603050405020304" pitchFamily="18" charset="0"/>
                <a:ea typeface="宋体" panose="02010600030101010101" pitchFamily="2" charset="-122"/>
                <a:cs typeface="Times New Roman" panose="02020603050405020304" pitchFamily="18" charset="0"/>
              </a:rPr>
              <a:t>&amp;</a:t>
            </a:r>
            <a:r>
              <a:rPr lang="en-US" altLang="zh-CN" b="1">
                <a:solidFill>
                  <a:srgbClr val="223F99"/>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b="1" i="1">
                <a:solidFill>
                  <a:srgbClr val="223F99"/>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i="1">
                <a:solidFill>
                  <a:srgbClr val="223F99"/>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a:solidFill>
                  <a:srgbClr val="223F99"/>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223F99"/>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a:solidFill>
                  <a:srgbClr val="223F99"/>
                </a:solidFill>
                <a:latin typeface="Times New Roman" panose="02020603050405020304" pitchFamily="18" charset="0"/>
                <a:ea typeface="黑体" panose="02010609060101010101" pitchFamily="49" charset="-122"/>
                <a:cs typeface="Times New Roman" panose="02020603050405020304" pitchFamily="18" charset="0"/>
              </a:rPr>
              <a:t>费心</a:t>
            </a:r>
            <a:r>
              <a:rPr lang="zh-CN" altLang="zh-CN" b="1">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麻烦</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56691175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内容占位符 7"/>
          <p:cNvSpPr>
            <a:spLocks noGrp="1"/>
          </p:cNvSpPr>
          <p:nvPr>
            <p:ph idx="1"/>
          </p:nvPr>
        </p:nvSpPr>
        <p:spPr>
          <a:xfrm>
            <a:off x="360854" y="746120"/>
            <a:ext cx="11485848" cy="2238241"/>
          </a:xfrm>
        </p:spPr>
        <p:txBody>
          <a:bodyPr/>
          <a:lstStyle/>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Sorry to bother you</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but there’s a call for you on line two</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很抱歉打扰你</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但二号线有你的电话。</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 don’t want to bother her with my problems at the moment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我此刻不想让她为我的问题操心</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35506101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TS8.eps" descr="id:2147488130;FounderCES"/>
          <p:cNvPicPr/>
          <p:nvPr/>
        </p:nvPicPr>
        <p:blipFill>
          <a:blip r:embed="rId2"/>
          <a:stretch>
            <a:fillRect/>
          </a:stretch>
        </p:blipFill>
        <p:spPr>
          <a:xfrm>
            <a:off x="403984" y="951850"/>
            <a:ext cx="1035050" cy="350520"/>
          </a:xfrm>
          <a:prstGeom prst="rect">
            <a:avLst/>
          </a:prstGeom>
        </p:spPr>
      </p:pic>
      <p:sp>
        <p:nvSpPr>
          <p:cNvPr id="6" name="内容占位符 5"/>
          <p:cNvSpPr>
            <a:spLocks noGrp="1"/>
          </p:cNvSpPr>
          <p:nvPr>
            <p:ph idx="1"/>
          </p:nvPr>
        </p:nvSpPr>
        <p:spPr>
          <a:xfrm>
            <a:off x="360854" y="836712"/>
            <a:ext cx="11485848" cy="4524315"/>
          </a:xfrm>
        </p:spPr>
        <p:txBody>
          <a:bodyPr/>
          <a:lstStyle/>
          <a:p>
            <a:pPr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bother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 do/doing sth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费心</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特意做某事</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bother sb with/about sth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为某事打扰或麻烦某人</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 bothers/bothered sb that.../to do...</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使某人苦恼的是</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Please don’t bother buying/to buy me an air ticket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I’ve got one</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请不要麻烦为我去买机票。我有一张。</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Must you bother me with such silly jokes</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你一定要用这些愚蠢的笑话来烦我吗</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 bothers me that I have difficulty in learning English</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我学习英语有困难</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这让我很困扰</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32175419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圆角矩形 2"/>
          <p:cNvSpPr/>
          <p:nvPr/>
        </p:nvSpPr>
        <p:spPr bwMode="auto">
          <a:xfrm>
            <a:off x="360854" y="1119827"/>
            <a:ext cx="11422984" cy="1733109"/>
          </a:xfrm>
          <a:prstGeom prst="roundRect">
            <a:avLst>
              <a:gd name="adj" fmla="val 5328"/>
            </a:avLst>
          </a:prstGeom>
          <a:solidFill>
            <a:srgbClr val="E6E1EF"/>
          </a:solidFill>
          <a:ln w="19050" algn="ctr">
            <a:noFill/>
            <a:miter lim="800000"/>
          </a:ln>
        </p:spPr>
        <p:txBody>
          <a:bodyPr vert="horz" wrap="square" lIns="91440" tIns="45720" rIns="91440" bIns="45720" numCol="1" rtlCol="0" anchor="ctr" anchorCtr="0" compatLnSpc="1">
            <a:spAutoFit/>
          </a:bodyPr>
          <a:lstStyle/>
          <a:p>
            <a:pPr algn="just">
              <a:lnSpc>
                <a:spcPct val="150000"/>
              </a:lnSpc>
              <a:spcAft>
                <a:spcPts val="0"/>
              </a:spcAft>
            </a:pPr>
            <a:r>
              <a:rPr lang="en-US" altLang="zh-CN" sz="2400">
                <a:solidFill>
                  <a:srgbClr val="000000"/>
                </a:solidFill>
                <a:cs typeface="Times New Roman" panose="02020603050405020304" pitchFamily="18" charset="0"/>
              </a:rPr>
              <a:t>have bother </a:t>
            </a:r>
            <a:r>
              <a:rPr lang="zh-CN" altLang="zh-CN" sz="2400">
                <a:solidFill>
                  <a:srgbClr val="000000"/>
                </a:solidFill>
                <a:cs typeface="Times New Roman" panose="02020603050405020304" pitchFamily="18" charset="0"/>
              </a:rPr>
              <a:t>（</a:t>
            </a:r>
            <a:r>
              <a:rPr lang="en-US" altLang="zh-CN" sz="2400">
                <a:solidFill>
                  <a:srgbClr val="000000"/>
                </a:solidFill>
                <a:cs typeface="Times New Roman" panose="02020603050405020304" pitchFamily="18" charset="0"/>
              </a:rPr>
              <a:t>in</a:t>
            </a:r>
            <a:r>
              <a:rPr lang="zh-CN" altLang="zh-CN" sz="2400">
                <a:solidFill>
                  <a:srgbClr val="000000"/>
                </a:solidFill>
                <a:cs typeface="Times New Roman" panose="02020603050405020304" pitchFamily="18" charset="0"/>
              </a:rPr>
              <a:t>） </a:t>
            </a:r>
            <a:r>
              <a:rPr lang="en-US" altLang="zh-CN" sz="2400">
                <a:solidFill>
                  <a:srgbClr val="000000"/>
                </a:solidFill>
                <a:cs typeface="Times New Roman" panose="02020603050405020304" pitchFamily="18" charset="0"/>
              </a:rPr>
              <a:t>doing sth </a:t>
            </a:r>
            <a:r>
              <a:rPr lang="zh-CN" altLang="zh-CN" sz="2400">
                <a:solidFill>
                  <a:srgbClr val="000000"/>
                </a:solidFill>
                <a:cs typeface="Times New Roman" panose="02020603050405020304" pitchFamily="18" charset="0"/>
              </a:rPr>
              <a:t>费劲</a:t>
            </a:r>
            <a:r>
              <a:rPr lang="en-US" altLang="zh-CN" sz="2400">
                <a:solidFill>
                  <a:srgbClr val="000000"/>
                </a:solidFill>
                <a:cs typeface="Times New Roman" panose="02020603050405020304" pitchFamily="18" charset="0"/>
              </a:rPr>
              <a:t>/</a:t>
            </a:r>
            <a:r>
              <a:rPr lang="zh-CN" altLang="zh-CN" sz="2400">
                <a:solidFill>
                  <a:srgbClr val="000000"/>
                </a:solidFill>
                <a:cs typeface="Times New Roman" panose="02020603050405020304" pitchFamily="18" charset="0"/>
              </a:rPr>
              <a:t>有麻烦做某事</a:t>
            </a:r>
            <a:endParaRPr lang="zh-CN" altLang="zh-CN" sz="1050">
              <a:solidFill>
                <a:srgbClr val="000000"/>
              </a:solidFill>
              <a:cs typeface="Times New Roman" panose="02020603050405020304" pitchFamily="18" charset="0"/>
            </a:endParaRPr>
          </a:p>
          <a:p>
            <a:pPr algn="just">
              <a:lnSpc>
                <a:spcPct val="150000"/>
              </a:lnSpc>
              <a:spcAft>
                <a:spcPts val="0"/>
              </a:spcAft>
            </a:pPr>
            <a:r>
              <a:rPr lang="en-US" altLang="zh-CN" sz="2400">
                <a:solidFill>
                  <a:srgbClr val="000000"/>
                </a:solidFill>
                <a:cs typeface="Times New Roman" panose="02020603050405020304" pitchFamily="18" charset="0"/>
              </a:rPr>
              <a:t>put sb to any bother</a:t>
            </a:r>
            <a:r>
              <a:rPr lang="zh-CN" altLang="zh-CN" sz="2400">
                <a:solidFill>
                  <a:srgbClr val="000000"/>
                </a:solidFill>
                <a:cs typeface="Times New Roman" panose="02020603050405020304" pitchFamily="18" charset="0"/>
              </a:rPr>
              <a:t>给某人添乱</a:t>
            </a:r>
            <a:endParaRPr lang="zh-CN" altLang="zh-CN" sz="1050">
              <a:solidFill>
                <a:srgbClr val="000000"/>
              </a:solidFill>
              <a:cs typeface="Times New Roman" panose="02020603050405020304" pitchFamily="18" charset="0"/>
            </a:endParaRPr>
          </a:p>
          <a:p>
            <a:pPr algn="just">
              <a:lnSpc>
                <a:spcPct val="150000"/>
              </a:lnSpc>
              <a:spcAft>
                <a:spcPts val="0"/>
              </a:spcAft>
            </a:pPr>
            <a:r>
              <a:rPr lang="en-US" altLang="zh-CN" sz="2400">
                <a:solidFill>
                  <a:srgbClr val="000000"/>
                </a:solidFill>
                <a:cs typeface="Times New Roman" panose="02020603050405020304" pitchFamily="18" charset="0"/>
              </a:rPr>
              <a:t>why bother</a:t>
            </a:r>
            <a:r>
              <a:rPr lang="zh-CN" altLang="zh-CN" sz="2400">
                <a:solidFill>
                  <a:srgbClr val="000000"/>
                </a:solidFill>
                <a:cs typeface="Times New Roman" panose="02020603050405020304" pitchFamily="18" charset="0"/>
              </a:rPr>
              <a:t>没有必要吧，何必那么麻烦，为什么要费心　</a:t>
            </a:r>
            <a:endParaRPr lang="zh-CN" altLang="zh-CN" sz="1050">
              <a:solidFill>
                <a:srgbClr val="000000"/>
              </a:solidFill>
              <a:cs typeface="Times New Roman" panose="02020603050405020304" pitchFamily="18" charset="0"/>
            </a:endParaRPr>
          </a:p>
        </p:txBody>
      </p:sp>
      <p:pic>
        <p:nvPicPr>
          <p:cNvPr id="4" name="知识拓展小.EPS" descr="id:2147487177;FounderCES"/>
          <p:cNvPicPr/>
          <p:nvPr/>
        </p:nvPicPr>
        <p:blipFill>
          <a:blip r:embed="rId2"/>
          <a:stretch>
            <a:fillRect/>
          </a:stretch>
        </p:blipFill>
        <p:spPr>
          <a:xfrm>
            <a:off x="867500" y="882842"/>
            <a:ext cx="2088232" cy="410579"/>
          </a:xfrm>
          <a:prstGeom prst="rect">
            <a:avLst/>
          </a:prstGeom>
        </p:spPr>
      </p:pic>
      <p:sp>
        <p:nvSpPr>
          <p:cNvPr id="2" name="矩形 1"/>
          <p:cNvSpPr/>
          <p:nvPr/>
        </p:nvSpPr>
        <p:spPr>
          <a:xfrm>
            <a:off x="406574" y="2920876"/>
            <a:ext cx="11377264" cy="2308324"/>
          </a:xfrm>
          <a:prstGeom prst="rect">
            <a:avLst/>
          </a:prstGeom>
        </p:spPr>
        <p:txBody>
          <a:bodyPr wrap="square">
            <a:spAutoFit/>
          </a:bodyPr>
          <a:lstStyle/>
          <a:p>
            <a:pPr algn="just">
              <a:lnSpc>
                <a:spcPct val="150000"/>
              </a:lnSpc>
              <a:spcAft>
                <a:spcPts val="0"/>
              </a:spcAft>
            </a:pPr>
            <a:r>
              <a:rPr lang="zh-CN" altLang="zh-CN" sz="2400">
                <a:solidFill>
                  <a:srgbClr val="000000"/>
                </a:solidFill>
                <a:cs typeface="Times New Roman" panose="02020603050405020304" pitchFamily="18" charset="0"/>
              </a:rPr>
              <a:t>• </a:t>
            </a:r>
            <a:r>
              <a:rPr lang="en-US" altLang="zh-CN" sz="2400">
                <a:solidFill>
                  <a:srgbClr val="000000"/>
                </a:solidFill>
                <a:cs typeface="Times New Roman" panose="02020603050405020304" pitchFamily="18" charset="0"/>
              </a:rPr>
              <a:t>Why bother</a:t>
            </a:r>
            <a:r>
              <a:rPr lang="zh-CN" altLang="zh-CN" sz="2400">
                <a:solidFill>
                  <a:srgbClr val="000000"/>
                </a:solidFill>
                <a:cs typeface="Times New Roman" panose="02020603050405020304" pitchFamily="18" charset="0"/>
              </a:rPr>
              <a:t>？ </a:t>
            </a:r>
            <a:r>
              <a:rPr lang="en-US" altLang="zh-CN" sz="2400">
                <a:solidFill>
                  <a:srgbClr val="000000"/>
                </a:solidFill>
                <a:cs typeface="Times New Roman" panose="02020603050405020304" pitchFamily="18" charset="0"/>
              </a:rPr>
              <a:t>We can stay at home and watch films online</a:t>
            </a:r>
            <a:r>
              <a:rPr lang="en-US" altLang="zh-CN" sz="2400">
                <a:solidFill>
                  <a:srgbClr val="000000"/>
                </a:solidFill>
                <a:latin typeface="宋体" panose="02010600030101010101" pitchFamily="2" charset="-122"/>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为什么要费心</a:t>
            </a:r>
            <a:r>
              <a:rPr lang="zh-CN" altLang="zh-CN" sz="24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我们可以待在家里</a:t>
            </a:r>
            <a:r>
              <a:rPr lang="zh-CN" altLang="zh-CN" sz="24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在网上看电影。</a:t>
            </a:r>
            <a:endParaRPr lang="zh-CN" altLang="zh-CN" sz="1050">
              <a:solidFill>
                <a:srgbClr val="000000"/>
              </a:solidFill>
              <a:cs typeface="Times New Roman" panose="02020603050405020304" pitchFamily="18" charset="0"/>
            </a:endParaRPr>
          </a:p>
          <a:p>
            <a:pPr algn="just">
              <a:lnSpc>
                <a:spcPct val="150000"/>
              </a:lnSpc>
              <a:spcAft>
                <a:spcPts val="0"/>
              </a:spcAft>
            </a:pPr>
            <a:r>
              <a:rPr lang="zh-CN" altLang="zh-CN" sz="2400">
                <a:solidFill>
                  <a:srgbClr val="000000"/>
                </a:solidFill>
                <a:cs typeface="Times New Roman" panose="02020603050405020304" pitchFamily="18" charset="0"/>
              </a:rPr>
              <a:t>• </a:t>
            </a:r>
            <a:r>
              <a:rPr lang="en-US" altLang="zh-CN" sz="2400">
                <a:solidFill>
                  <a:srgbClr val="000000"/>
                </a:solidFill>
                <a:cs typeface="Times New Roman" panose="02020603050405020304" pitchFamily="18" charset="0"/>
              </a:rPr>
              <a:t>I don’t want to put you to any bother</a:t>
            </a:r>
            <a:r>
              <a:rPr lang="en-US" altLang="zh-CN" sz="2400">
                <a:solidFill>
                  <a:srgbClr val="000000"/>
                </a:solidFill>
                <a:latin typeface="宋体" panose="02010600030101010101" pitchFamily="2" charset="-122"/>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我不想给你添任何麻烦。</a:t>
            </a:r>
            <a:endParaRPr lang="zh-CN" altLang="zh-CN" sz="1050">
              <a:solidFill>
                <a:srgbClr val="000000"/>
              </a:solidFill>
              <a:cs typeface="Times New Roman" panose="02020603050405020304" pitchFamily="18" charset="0"/>
            </a:endParaRPr>
          </a:p>
          <a:p>
            <a:pPr algn="just">
              <a:lnSpc>
                <a:spcPct val="150000"/>
              </a:lnSpc>
              <a:spcAft>
                <a:spcPts val="0"/>
              </a:spcAft>
            </a:pPr>
            <a:r>
              <a:rPr lang="zh-CN" altLang="zh-CN" sz="2400">
                <a:solidFill>
                  <a:srgbClr val="000000"/>
                </a:solidFill>
                <a:cs typeface="Times New Roman" panose="02020603050405020304" pitchFamily="18" charset="0"/>
              </a:rPr>
              <a:t>• </a:t>
            </a:r>
            <a:r>
              <a:rPr lang="en-US" altLang="zh-CN" sz="2400">
                <a:solidFill>
                  <a:srgbClr val="000000"/>
                </a:solidFill>
                <a:cs typeface="Times New Roman" panose="02020603050405020304" pitchFamily="18" charset="0"/>
              </a:rPr>
              <a:t>She had bother in keeping fit</a:t>
            </a:r>
            <a:r>
              <a:rPr lang="en-US" altLang="zh-CN" sz="2400">
                <a:solidFill>
                  <a:srgbClr val="000000"/>
                </a:solidFill>
                <a:latin typeface="宋体" panose="02010600030101010101" pitchFamily="2" charset="-122"/>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她不得不费心去保持健康。</a:t>
            </a:r>
            <a:endParaRPr lang="zh-CN" altLang="zh-CN" sz="1050">
              <a:solidFill>
                <a:srgbClr val="000000"/>
              </a:solidFill>
              <a:cs typeface="Times New Roman" panose="02020603050405020304" pitchFamily="18" charset="0"/>
            </a:endParaRPr>
          </a:p>
        </p:txBody>
      </p:sp>
    </p:spTree>
    <p:extLst>
      <p:ext uri="{BB962C8B-B14F-4D97-AF65-F5344CB8AC3E}">
        <p14:creationId xmlns:p14="http://schemas.microsoft.com/office/powerpoint/2010/main" val="11360343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2">
            <a:clrChange>
              <a:clrFrom>
                <a:srgbClr val="FFFFFF"/>
              </a:clrFrom>
              <a:clrTo>
                <a:srgbClr val="FFFFFF">
                  <a:alpha val="0"/>
                </a:srgbClr>
              </a:clrTo>
            </a:clrChange>
          </a:blip>
          <a:stretch>
            <a:fillRect/>
          </a:stretch>
        </p:blipFill>
        <p:spPr>
          <a:xfrm>
            <a:off x="3871530" y="733308"/>
            <a:ext cx="4464496" cy="504378"/>
          </a:xfrm>
          <a:prstGeom prst="rect">
            <a:avLst/>
          </a:prstGeom>
        </p:spPr>
      </p:pic>
      <p:pic>
        <p:nvPicPr>
          <p:cNvPr id="5" name="xb1.EPS" descr="id:2147487156;FounderCES"/>
          <p:cNvPicPr/>
          <p:nvPr/>
        </p:nvPicPr>
        <p:blipFill>
          <a:blip r:embed="rId3"/>
          <a:stretch>
            <a:fillRect/>
          </a:stretch>
        </p:blipFill>
        <p:spPr>
          <a:xfrm>
            <a:off x="378106" y="1980214"/>
            <a:ext cx="2133952" cy="410914"/>
          </a:xfrm>
          <a:prstGeom prst="rect">
            <a:avLst/>
          </a:prstGeom>
        </p:spPr>
      </p:pic>
      <p:sp>
        <p:nvSpPr>
          <p:cNvPr id="6" name="圆角矩形 5"/>
          <p:cNvSpPr/>
          <p:nvPr/>
        </p:nvSpPr>
        <p:spPr bwMode="auto">
          <a:xfrm>
            <a:off x="387524" y="3154031"/>
            <a:ext cx="11449272" cy="1863418"/>
          </a:xfrm>
          <a:prstGeom prst="roundRect">
            <a:avLst/>
          </a:prstGeom>
          <a:solidFill>
            <a:srgbClr val="D3ECE9"/>
          </a:solidFill>
          <a:ln w="19050" algn="ctr">
            <a:noFill/>
            <a:miter lim="800000"/>
          </a:ln>
        </p:spPr>
        <p:txBody>
          <a:bodyPr vert="horz" wrap="square" lIns="91440" tIns="45720" rIns="91440" bIns="45720" numCol="1" rtlCol="0" anchor="ctr" anchorCtr="0" compatLnSpc="1">
            <a:spAutoFit/>
          </a:bodyPr>
          <a:lstStyle/>
          <a:p>
            <a:pPr algn="just" eaLnBrk="1">
              <a:lnSpc>
                <a:spcPct val="150000"/>
              </a:lnSpc>
              <a:spcAft>
                <a:spcPts val="0"/>
              </a:spcAft>
            </a:pPr>
            <a:r>
              <a:rPr lang="en-US" altLang="zh-CN" sz="2400">
                <a:solidFill>
                  <a:srgbClr val="000000"/>
                </a:solidFill>
                <a:cs typeface="Times New Roman" panose="02020603050405020304" pitchFamily="18" charset="0"/>
              </a:rPr>
              <a:t>The</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third</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section</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presents</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the</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solutions</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that</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have</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been</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taken</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to</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tackle</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the</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problems</a:t>
            </a:r>
            <a:r>
              <a:rPr lang="zh-CN" altLang="zh-CN" sz="2400">
                <a:solidFill>
                  <a:srgbClr val="000000"/>
                </a:solidFill>
                <a:cs typeface="Times New Roman" panose="02020603050405020304" pitchFamily="18" charset="0"/>
              </a:rPr>
              <a:t>，</a:t>
            </a:r>
            <a:r>
              <a:rPr lang="en-US" altLang="zh-CN" sz="2400">
                <a:solidFill>
                  <a:srgbClr val="000000"/>
                </a:solidFill>
                <a:cs typeface="Times New Roman" panose="02020603050405020304" pitchFamily="18" charset="0"/>
              </a:rPr>
              <a:t>detailing</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ways</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we</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can</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help</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the</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environments</a:t>
            </a:r>
            <a:r>
              <a:rPr lang="en-US" altLang="zh-CN" sz="2400">
                <a:solidFill>
                  <a:srgbClr val="000000"/>
                </a:solidFill>
                <a:latin typeface="宋体" panose="02010600030101010101" pitchFamily="2" charset="-122"/>
                <a:cs typeface="Times New Roman" panose="02020603050405020304" pitchFamily="18" charset="0"/>
              </a:rPr>
              <a:t>.</a:t>
            </a:r>
            <a:r>
              <a:rPr lang="en-US" altLang="zh-CN" sz="2400">
                <a:solidFill>
                  <a:srgbClr val="000000"/>
                </a:solidFill>
                <a:ea typeface="楷体" panose="02010609060101010101" pitchFamily="49" charset="-122"/>
                <a:cs typeface="Times New Roman" panose="02020603050405020304" pitchFamily="18" charset="0"/>
              </a:rPr>
              <a:t> </a:t>
            </a:r>
            <a:r>
              <a:rPr lang="zh-CN" altLang="zh-CN" sz="2400">
                <a:solidFill>
                  <a:srgbClr val="000000"/>
                </a:solidFill>
                <a:ea typeface="楷体" panose="02010609060101010101" pitchFamily="49" charset="-122"/>
                <a:cs typeface="Times New Roman" panose="02020603050405020304" pitchFamily="18" charset="0"/>
              </a:rPr>
              <a:t>第三部分介绍了解决这些问题而采取的解决方案</a:t>
            </a:r>
            <a:r>
              <a:rPr lang="zh-CN" altLang="zh-CN" sz="24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详细介绍了我们可以帮助保护环境的方法</a:t>
            </a:r>
            <a:r>
              <a:rPr lang="zh-CN" altLang="zh-CN" sz="2400" smtClean="0">
                <a:solidFill>
                  <a:srgbClr val="000000"/>
                </a:solidFill>
                <a:ea typeface="楷体" panose="02010609060101010101" pitchFamily="49" charset="-122"/>
                <a:cs typeface="Times New Roman" panose="02020603050405020304" pitchFamily="18" charset="0"/>
              </a:rPr>
              <a:t>。</a:t>
            </a:r>
            <a:endParaRPr lang="zh-CN" altLang="en-US" sz="2400" kern="100" dirty="0" smtClean="0">
              <a:solidFill>
                <a:srgbClr val="FF0000"/>
              </a:solidFill>
            </a:endParaRPr>
          </a:p>
        </p:txBody>
      </p:sp>
      <p:grpSp>
        <p:nvGrpSpPr>
          <p:cNvPr id="7" name="组合 6"/>
          <p:cNvGrpSpPr/>
          <p:nvPr/>
        </p:nvGrpSpPr>
        <p:grpSpPr>
          <a:xfrm>
            <a:off x="555339" y="2924944"/>
            <a:ext cx="11151159" cy="598551"/>
            <a:chOff x="555339" y="1278285"/>
            <a:chExt cx="11151159" cy="598551"/>
          </a:xfrm>
        </p:grpSpPr>
        <p:pic>
          <p:nvPicPr>
            <p:cNvPr id="8" name="教材原句S.EPS" descr="id:2147487282;FounderCES"/>
            <p:cNvPicPr/>
            <p:nvPr/>
          </p:nvPicPr>
          <p:blipFill rotWithShape="1">
            <a:blip r:embed="rId4"/>
            <a:srcRect l="3668" t="38852" r="22718" b="42104"/>
            <a:stretch/>
          </p:blipFill>
          <p:spPr>
            <a:xfrm>
              <a:off x="679748" y="1414575"/>
              <a:ext cx="9452098" cy="145278"/>
            </a:xfrm>
            <a:prstGeom prst="rect">
              <a:avLst/>
            </a:prstGeom>
          </p:spPr>
        </p:pic>
        <p:pic>
          <p:nvPicPr>
            <p:cNvPr id="9" name="教材原句S.EPS" descr="id:2147487282;FounderCES"/>
            <p:cNvPicPr/>
            <p:nvPr/>
          </p:nvPicPr>
          <p:blipFill rotWithShape="1">
            <a:blip r:embed="rId4"/>
            <a:srcRect l="77581"/>
            <a:stretch/>
          </p:blipFill>
          <p:spPr>
            <a:xfrm>
              <a:off x="10122321" y="1278285"/>
              <a:ext cx="1584177" cy="419828"/>
            </a:xfrm>
            <a:prstGeom prst="rect">
              <a:avLst/>
            </a:prstGeom>
          </p:spPr>
        </p:pic>
        <p:pic>
          <p:nvPicPr>
            <p:cNvPr id="10" name="教材原句S.EPS" descr="id:2147487163;FounderCES"/>
            <p:cNvPicPr/>
            <p:nvPr/>
          </p:nvPicPr>
          <p:blipFill rotWithShape="1">
            <a:blip r:embed="rId4"/>
            <a:srcRect r="98192" b="-43246"/>
            <a:stretch/>
          </p:blipFill>
          <p:spPr>
            <a:xfrm>
              <a:off x="555339" y="1287810"/>
              <a:ext cx="130250" cy="589026"/>
            </a:xfrm>
            <a:prstGeom prst="rect">
              <a:avLst/>
            </a:prstGeom>
          </p:spPr>
        </p:pic>
      </p:grpSp>
      <p:pic>
        <p:nvPicPr>
          <p:cNvPr id="12" name="图片 11"/>
          <p:cNvPicPr>
            <a:picLocks noChangeAspect="1"/>
          </p:cNvPicPr>
          <p:nvPr/>
        </p:nvPicPr>
        <p:blipFill>
          <a:blip r:embed="rId5">
            <a:clrChange>
              <a:clrFrom>
                <a:srgbClr val="FFFFFF"/>
              </a:clrFrom>
              <a:clrTo>
                <a:srgbClr val="FFFFFF">
                  <a:alpha val="0"/>
                </a:srgbClr>
              </a:clrTo>
            </a:clrChange>
          </a:blip>
          <a:stretch>
            <a:fillRect/>
          </a:stretch>
        </p:blipFill>
        <p:spPr>
          <a:xfrm>
            <a:off x="432315" y="1340768"/>
            <a:ext cx="11495539" cy="557153"/>
          </a:xfrm>
          <a:prstGeom prst="rect">
            <a:avLst/>
          </a:prstGeom>
        </p:spPr>
      </p:pic>
      <p:sp>
        <p:nvSpPr>
          <p:cNvPr id="13" name="内容占位符 12"/>
          <p:cNvSpPr>
            <a:spLocks noGrp="1"/>
          </p:cNvSpPr>
          <p:nvPr>
            <p:ph idx="1"/>
          </p:nvPr>
        </p:nvSpPr>
        <p:spPr>
          <a:xfrm>
            <a:off x="360854" y="2422629"/>
            <a:ext cx="11485848" cy="576248"/>
          </a:xfrm>
        </p:spPr>
        <p:txBody>
          <a:bodyPr/>
          <a:lstStyle/>
          <a:p>
            <a:pPr hangingPunct="0">
              <a:spcAft>
                <a:spcPts val="0"/>
              </a:spcAft>
            </a:pPr>
            <a:r>
              <a:rPr lang="en-US" altLang="zh-CN" b="1">
                <a:solidFill>
                  <a:srgbClr val="223F99"/>
                </a:solidFill>
                <a:latin typeface="Times New Roman" panose="02020603050405020304" pitchFamily="18" charset="0"/>
                <a:ea typeface="宋体" panose="02010600030101010101" pitchFamily="2" charset="-122"/>
                <a:cs typeface="Times New Roman" panose="02020603050405020304" pitchFamily="18" charset="0"/>
              </a:rPr>
              <a:t>solution</a:t>
            </a:r>
            <a:r>
              <a:rPr lang="en-US" altLang="zh-CN" b="1">
                <a:solidFill>
                  <a:srgbClr val="223F99"/>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b="1" i="1">
                <a:solidFill>
                  <a:srgbClr val="223F99"/>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a:solidFill>
                  <a:srgbClr val="223F99"/>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223F99"/>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a:solidFill>
                  <a:srgbClr val="223F99"/>
                </a:solidFill>
                <a:latin typeface="Times New Roman" panose="02020603050405020304" pitchFamily="18" charset="0"/>
                <a:ea typeface="黑体" panose="02010609060101010101" pitchFamily="49" charset="-122"/>
                <a:cs typeface="Times New Roman" panose="02020603050405020304" pitchFamily="18" charset="0"/>
              </a:rPr>
              <a:t>解决</a:t>
            </a:r>
            <a:r>
              <a:rPr lang="zh-CN" altLang="zh-CN" b="1" smtClean="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办法</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2" name="矩形 1"/>
          <p:cNvSpPr/>
          <p:nvPr/>
        </p:nvSpPr>
        <p:spPr>
          <a:xfrm>
            <a:off x="360854" y="5085184"/>
            <a:ext cx="11485848" cy="1200329"/>
          </a:xfrm>
          <a:prstGeom prst="rect">
            <a:avLst/>
          </a:prstGeom>
        </p:spPr>
        <p:txBody>
          <a:bodyPr wrap="square">
            <a:spAutoFit/>
          </a:bodyPr>
          <a:lstStyle/>
          <a:p>
            <a:pPr algn="just">
              <a:lnSpc>
                <a:spcPct val="150000"/>
              </a:lnSpc>
              <a:spcAft>
                <a:spcPts val="0"/>
              </a:spcAft>
            </a:pPr>
            <a:r>
              <a:rPr lang="zh-CN" altLang="zh-CN" sz="2400">
                <a:solidFill>
                  <a:srgbClr val="000000"/>
                </a:solidFill>
                <a:cs typeface="Times New Roman" panose="02020603050405020304" pitchFamily="18" charset="0"/>
              </a:rPr>
              <a:t>• </a:t>
            </a:r>
            <a:r>
              <a:rPr lang="en-US" altLang="zh-CN" sz="2400">
                <a:solidFill>
                  <a:srgbClr val="000000"/>
                </a:solidFill>
                <a:cs typeface="Times New Roman" panose="02020603050405020304" pitchFamily="18" charset="0"/>
              </a:rPr>
              <a:t>Solar energy offers a low-cost solution to our fuel problems</a:t>
            </a:r>
            <a:r>
              <a:rPr lang="en-US" altLang="zh-CN" sz="2400">
                <a:solidFill>
                  <a:srgbClr val="000000"/>
                </a:solidFill>
                <a:latin typeface="宋体" panose="02010600030101010101" pitchFamily="2" charset="-122"/>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太阳能为我们的燃料问题提供一个低成本的解决方案。</a:t>
            </a:r>
            <a:endParaRPr lang="zh-CN" altLang="zh-CN" sz="1050">
              <a:solidFill>
                <a:srgbClr val="000000"/>
              </a:solidFill>
              <a:cs typeface="Times New Roman" panose="02020603050405020304" pitchFamily="18" charset="0"/>
            </a:endParaRPr>
          </a:p>
        </p:txBody>
      </p:sp>
    </p:spTree>
    <p:extLst>
      <p:ext uri="{BB962C8B-B14F-4D97-AF65-F5344CB8AC3E}">
        <p14:creationId xmlns:p14="http://schemas.microsoft.com/office/powerpoint/2010/main" val="87212818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圆角矩形 2"/>
          <p:cNvSpPr/>
          <p:nvPr/>
        </p:nvSpPr>
        <p:spPr bwMode="auto">
          <a:xfrm>
            <a:off x="353453" y="1572184"/>
            <a:ext cx="11449272" cy="2476352"/>
          </a:xfrm>
          <a:prstGeom prst="roundRect">
            <a:avLst/>
          </a:prstGeom>
          <a:solidFill>
            <a:srgbClr val="D3ECE9"/>
          </a:solidFill>
          <a:ln w="19050" algn="ctr">
            <a:noFill/>
            <a:miter lim="800000"/>
          </a:ln>
        </p:spPr>
        <p:txBody>
          <a:bodyPr vert="horz" wrap="square" lIns="91440" tIns="45720" rIns="91440" bIns="45720" numCol="1" rtlCol="0" anchor="ctr" anchorCtr="0" compatLnSpc="1">
            <a:spAutoFit/>
          </a:bodyPr>
          <a:lstStyle/>
          <a:p>
            <a:pPr algn="just">
              <a:lnSpc>
                <a:spcPct val="150000"/>
              </a:lnSpc>
              <a:spcAft>
                <a:spcPts val="0"/>
              </a:spcAft>
            </a:pPr>
            <a:r>
              <a:rPr lang="en-US" altLang="zh-CN" sz="2400">
                <a:solidFill>
                  <a:srgbClr val="000000"/>
                </a:solidFill>
                <a:cs typeface="Times New Roman" panose="02020603050405020304" pitchFamily="18" charset="0"/>
              </a:rPr>
              <a:t>It</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is</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by</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acting</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together</a:t>
            </a:r>
            <a:r>
              <a:rPr lang="zh-CN" altLang="zh-CN" sz="2400">
                <a:solidFill>
                  <a:srgbClr val="000000"/>
                </a:solidFill>
                <a:cs typeface="Times New Roman" panose="02020603050405020304" pitchFamily="18" charset="0"/>
              </a:rPr>
              <a:t>，</a:t>
            </a:r>
            <a:r>
              <a:rPr lang="en-US" altLang="zh-CN" sz="2400">
                <a:solidFill>
                  <a:srgbClr val="000000"/>
                </a:solidFill>
                <a:cs typeface="Times New Roman" panose="02020603050405020304" pitchFamily="18" charset="0"/>
              </a:rPr>
              <a:t>in</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this</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exciting</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way</a:t>
            </a:r>
            <a:r>
              <a:rPr lang="zh-CN" altLang="zh-CN" sz="2400">
                <a:solidFill>
                  <a:srgbClr val="000000"/>
                </a:solidFill>
                <a:cs typeface="Times New Roman" panose="02020603050405020304" pitchFamily="18" charset="0"/>
              </a:rPr>
              <a:t>，</a:t>
            </a:r>
            <a:r>
              <a:rPr lang="en-US" altLang="zh-CN" sz="2400">
                <a:solidFill>
                  <a:srgbClr val="000000"/>
                </a:solidFill>
                <a:cs typeface="Times New Roman" panose="02020603050405020304" pitchFamily="18" charset="0"/>
              </a:rPr>
              <a:t>that</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we</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can</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involve</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thousands</a:t>
            </a:r>
            <a:r>
              <a:rPr lang="en-US" altLang="zh-CN" sz="2400">
                <a:solidFill>
                  <a:srgbClr val="000000"/>
                </a:solidFill>
                <a:latin typeface="楷体" panose="02010609060101010101" pitchFamily="49" charset="-122"/>
                <a:cs typeface="Times New Roman" panose="02020603050405020304" pitchFamily="18" charset="0"/>
              </a:rPr>
              <a:t>—</a:t>
            </a:r>
            <a:r>
              <a:rPr lang="en-US" altLang="zh-CN" sz="2400">
                <a:solidFill>
                  <a:srgbClr val="000000"/>
                </a:solidFill>
                <a:cs typeface="Times New Roman" panose="02020603050405020304" pitchFamily="18" charset="0"/>
              </a:rPr>
              <a:t>millions</a:t>
            </a:r>
            <a:r>
              <a:rPr lang="en-US" altLang="zh-CN" sz="2400">
                <a:solidFill>
                  <a:srgbClr val="000000"/>
                </a:solidFill>
                <a:latin typeface="楷体" panose="02010609060101010101" pitchFamily="49" charset="-122"/>
                <a:cs typeface="Times New Roman" panose="02020603050405020304" pitchFamily="18" charset="0"/>
              </a:rPr>
              <a:t>—</a:t>
            </a:r>
            <a:r>
              <a:rPr lang="en-US" altLang="zh-CN" sz="2400">
                <a:solidFill>
                  <a:srgbClr val="000000"/>
                </a:solidFill>
                <a:cs typeface="Times New Roman" panose="02020603050405020304" pitchFamily="18" charset="0"/>
              </a:rPr>
              <a:t>of</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people</a:t>
            </a:r>
            <a:r>
              <a:rPr lang="zh-CN" altLang="zh-CN" sz="2400">
                <a:solidFill>
                  <a:srgbClr val="000000"/>
                </a:solidFill>
                <a:cs typeface="Times New Roman" panose="02020603050405020304" pitchFamily="18" charset="0"/>
              </a:rPr>
              <a:t>，</a:t>
            </a:r>
            <a:endParaRPr lang="zh-CN" altLang="zh-CN" sz="1050">
              <a:solidFill>
                <a:srgbClr val="000000"/>
              </a:solidFill>
              <a:cs typeface="Times New Roman" panose="02020603050405020304" pitchFamily="18" charset="0"/>
            </a:endParaRPr>
          </a:p>
          <a:p>
            <a:pPr algn="just">
              <a:lnSpc>
                <a:spcPct val="150000"/>
              </a:lnSpc>
              <a:spcAft>
                <a:spcPts val="0"/>
              </a:spcAft>
            </a:pPr>
            <a:r>
              <a:rPr lang="en-US" altLang="zh-CN" sz="2400">
                <a:solidFill>
                  <a:srgbClr val="000000"/>
                </a:solidFill>
                <a:cs typeface="Times New Roman" panose="02020603050405020304" pitchFamily="18" charset="0"/>
              </a:rPr>
              <a:t>and</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this</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is</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what</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is</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going</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to</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change</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the</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world</a:t>
            </a:r>
            <a:r>
              <a:rPr lang="en-US" altLang="zh-CN" sz="2400">
                <a:solidFill>
                  <a:srgbClr val="000000"/>
                </a:solidFill>
                <a:latin typeface="宋体" panose="02010600030101010101" pitchFamily="2" charset="-122"/>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正是通过这种令人激动的方式共同行动起来</a:t>
            </a:r>
            <a:r>
              <a:rPr lang="zh-CN" altLang="zh-CN" sz="24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我们可以让成百上千甚至数百万人参与其中</a:t>
            </a:r>
            <a:r>
              <a:rPr lang="zh-CN" altLang="zh-CN" sz="24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这将改变世界</a:t>
            </a:r>
            <a:r>
              <a:rPr lang="zh-CN" altLang="zh-CN" sz="2400" smtClean="0">
                <a:solidFill>
                  <a:srgbClr val="000000"/>
                </a:solidFill>
                <a:ea typeface="楷体" panose="02010609060101010101" pitchFamily="49" charset="-122"/>
                <a:cs typeface="Times New Roman" panose="02020603050405020304" pitchFamily="18" charset="0"/>
              </a:rPr>
              <a:t>。</a:t>
            </a:r>
            <a:endParaRPr lang="zh-CN" altLang="zh-CN" sz="1050">
              <a:solidFill>
                <a:srgbClr val="000000"/>
              </a:solidFill>
              <a:cs typeface="Times New Roman" panose="02020603050405020304" pitchFamily="18" charset="0"/>
            </a:endParaRPr>
          </a:p>
        </p:txBody>
      </p:sp>
      <p:grpSp>
        <p:nvGrpSpPr>
          <p:cNvPr id="4" name="组合 3"/>
          <p:cNvGrpSpPr/>
          <p:nvPr/>
        </p:nvGrpSpPr>
        <p:grpSpPr>
          <a:xfrm>
            <a:off x="478582" y="1335533"/>
            <a:ext cx="11151159" cy="598551"/>
            <a:chOff x="555339" y="1278285"/>
            <a:chExt cx="11151159" cy="598551"/>
          </a:xfrm>
        </p:grpSpPr>
        <p:pic>
          <p:nvPicPr>
            <p:cNvPr id="5" name="教材原句S.EPS" descr="id:2147487282;FounderCES"/>
            <p:cNvPicPr/>
            <p:nvPr/>
          </p:nvPicPr>
          <p:blipFill rotWithShape="1">
            <a:blip r:embed="rId2"/>
            <a:srcRect l="3668" t="38852" r="22718" b="42104"/>
            <a:stretch/>
          </p:blipFill>
          <p:spPr>
            <a:xfrm>
              <a:off x="679748" y="1414575"/>
              <a:ext cx="9452098" cy="145278"/>
            </a:xfrm>
            <a:prstGeom prst="rect">
              <a:avLst/>
            </a:prstGeom>
          </p:spPr>
        </p:pic>
        <p:pic>
          <p:nvPicPr>
            <p:cNvPr id="6" name="教材原句S.EPS" descr="id:2147487282;FounderCES"/>
            <p:cNvPicPr/>
            <p:nvPr/>
          </p:nvPicPr>
          <p:blipFill rotWithShape="1">
            <a:blip r:embed="rId2"/>
            <a:srcRect l="77581"/>
            <a:stretch/>
          </p:blipFill>
          <p:spPr>
            <a:xfrm>
              <a:off x="10122321" y="1278285"/>
              <a:ext cx="1584177" cy="419828"/>
            </a:xfrm>
            <a:prstGeom prst="rect">
              <a:avLst/>
            </a:prstGeom>
          </p:spPr>
        </p:pic>
        <p:pic>
          <p:nvPicPr>
            <p:cNvPr id="7" name="教材原句S.EPS" descr="id:2147487163;FounderCES"/>
            <p:cNvPicPr/>
            <p:nvPr/>
          </p:nvPicPr>
          <p:blipFill rotWithShape="1">
            <a:blip r:embed="rId2"/>
            <a:srcRect r="98192" b="-43246"/>
            <a:stretch/>
          </p:blipFill>
          <p:spPr>
            <a:xfrm>
              <a:off x="555339" y="1287810"/>
              <a:ext cx="130250" cy="589026"/>
            </a:xfrm>
            <a:prstGeom prst="rect">
              <a:avLst/>
            </a:prstGeom>
          </p:spPr>
        </p:pic>
      </p:grpSp>
      <p:sp>
        <p:nvSpPr>
          <p:cNvPr id="8" name="内容占位符 7"/>
          <p:cNvSpPr>
            <a:spLocks noGrp="1"/>
          </p:cNvSpPr>
          <p:nvPr>
            <p:ph idx="1"/>
          </p:nvPr>
        </p:nvSpPr>
        <p:spPr>
          <a:xfrm>
            <a:off x="360854" y="746120"/>
            <a:ext cx="11485848" cy="646331"/>
          </a:xfrm>
        </p:spPr>
        <p:txBody>
          <a:bodyPr/>
          <a:lstStyle/>
          <a:p>
            <a:pPr hangingPunct="0">
              <a:spcAft>
                <a:spcPts val="0"/>
              </a:spcAft>
            </a:pPr>
            <a:r>
              <a:rPr lang="en-US" altLang="zh-CN" b="1">
                <a:solidFill>
                  <a:srgbClr val="223F99"/>
                </a:solidFill>
                <a:latin typeface="Times New Roman" panose="02020603050405020304" pitchFamily="18" charset="0"/>
                <a:ea typeface="宋体" panose="02010600030101010101" pitchFamily="2" charset="-122"/>
                <a:cs typeface="Times New Roman" panose="02020603050405020304" pitchFamily="18" charset="0"/>
              </a:rPr>
              <a:t>involve </a:t>
            </a:r>
            <a:r>
              <a:rPr lang="en-US" altLang="zh-CN" b="1" i="1">
                <a:solidFill>
                  <a:srgbClr val="223F99"/>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i="1">
                <a:solidFill>
                  <a:srgbClr val="223F99"/>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a:solidFill>
                  <a:srgbClr val="223F99"/>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223F99"/>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a:solidFill>
                  <a:srgbClr val="223F99"/>
                </a:solidFill>
                <a:latin typeface="Times New Roman" panose="02020603050405020304" pitchFamily="18" charset="0"/>
                <a:ea typeface="黑体" panose="02010609060101010101" pitchFamily="49" charset="-122"/>
                <a:cs typeface="Times New Roman" panose="02020603050405020304" pitchFamily="18" charset="0"/>
              </a:rPr>
              <a:t>参与</a:t>
            </a:r>
            <a:r>
              <a:rPr lang="zh-CN" altLang="zh-CN" b="1">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包含</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2" name="矩形 1"/>
          <p:cNvSpPr/>
          <p:nvPr/>
        </p:nvSpPr>
        <p:spPr>
          <a:xfrm>
            <a:off x="353454" y="4005064"/>
            <a:ext cx="11493248" cy="2308324"/>
          </a:xfrm>
          <a:prstGeom prst="rect">
            <a:avLst/>
          </a:prstGeom>
        </p:spPr>
        <p:txBody>
          <a:bodyPr wrap="square">
            <a:spAutoFit/>
          </a:bodyPr>
          <a:lstStyle/>
          <a:p>
            <a:pPr algn="just">
              <a:lnSpc>
                <a:spcPct val="150000"/>
              </a:lnSpc>
              <a:spcAft>
                <a:spcPts val="0"/>
              </a:spcAft>
            </a:pPr>
            <a:r>
              <a:rPr lang="zh-CN" altLang="zh-CN" sz="2400">
                <a:solidFill>
                  <a:srgbClr val="000000"/>
                </a:solidFill>
                <a:cs typeface="Times New Roman" panose="02020603050405020304" pitchFamily="18" charset="0"/>
              </a:rPr>
              <a:t>• </a:t>
            </a:r>
            <a:r>
              <a:rPr lang="en-US" altLang="zh-CN" sz="2400">
                <a:solidFill>
                  <a:srgbClr val="000000"/>
                </a:solidFill>
                <a:cs typeface="Times New Roman" panose="02020603050405020304" pitchFamily="18" charset="0"/>
              </a:rPr>
              <a:t>We’ll make our decision and contact the people involved</a:t>
            </a:r>
            <a:r>
              <a:rPr lang="en-US" altLang="zh-CN" sz="2400">
                <a:solidFill>
                  <a:srgbClr val="000000"/>
                </a:solidFill>
                <a:latin typeface="宋体" panose="02010600030101010101" pitchFamily="2" charset="-122"/>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我们将做出决定</a:t>
            </a:r>
            <a:r>
              <a:rPr lang="zh-CN" altLang="zh-CN" sz="24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联系与之相关的人。</a:t>
            </a:r>
            <a:endParaRPr lang="zh-CN" altLang="zh-CN" sz="1050">
              <a:solidFill>
                <a:srgbClr val="000000"/>
              </a:solidFill>
              <a:cs typeface="Times New Roman" panose="02020603050405020304" pitchFamily="18" charset="0"/>
            </a:endParaRPr>
          </a:p>
          <a:p>
            <a:pPr algn="just">
              <a:lnSpc>
                <a:spcPct val="150000"/>
              </a:lnSpc>
              <a:spcAft>
                <a:spcPts val="0"/>
              </a:spcAft>
            </a:pPr>
            <a:r>
              <a:rPr lang="zh-CN" altLang="zh-CN" sz="2400">
                <a:solidFill>
                  <a:srgbClr val="000000"/>
                </a:solidFill>
                <a:cs typeface="Times New Roman" panose="02020603050405020304" pitchFamily="18" charset="0"/>
              </a:rPr>
              <a:t>• </a:t>
            </a:r>
            <a:r>
              <a:rPr lang="en-US" altLang="zh-CN" sz="2400">
                <a:solidFill>
                  <a:srgbClr val="000000"/>
                </a:solidFill>
                <a:cs typeface="Times New Roman" panose="02020603050405020304" pitchFamily="18" charset="0"/>
              </a:rPr>
              <a:t>The government should try to involve as many citizens as possible in protecting the environment</a:t>
            </a:r>
            <a:r>
              <a:rPr lang="en-US" altLang="zh-CN" sz="2400">
                <a:solidFill>
                  <a:srgbClr val="000000"/>
                </a:solidFill>
                <a:latin typeface="宋体" panose="02010600030101010101" pitchFamily="2" charset="-122"/>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政府应该设法让尽可能多的公民参与到保护环境中来。</a:t>
            </a:r>
            <a:endParaRPr lang="zh-CN" altLang="zh-CN" sz="1050">
              <a:solidFill>
                <a:srgbClr val="000000"/>
              </a:solidFill>
              <a:cs typeface="Times New Roman" panose="02020603050405020304" pitchFamily="18" charset="0"/>
            </a:endParaRPr>
          </a:p>
        </p:txBody>
      </p:sp>
    </p:spTree>
    <p:extLst>
      <p:ext uri="{BB962C8B-B14F-4D97-AF65-F5344CB8AC3E}">
        <p14:creationId xmlns:p14="http://schemas.microsoft.com/office/powerpoint/2010/main" val="87080096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TS8.eps" descr="id:2147488151;FounderCES"/>
          <p:cNvPicPr/>
          <p:nvPr/>
        </p:nvPicPr>
        <p:blipFill>
          <a:blip r:embed="rId2"/>
          <a:stretch>
            <a:fillRect/>
          </a:stretch>
        </p:blipFill>
        <p:spPr>
          <a:xfrm>
            <a:off x="360854" y="980728"/>
            <a:ext cx="1035050" cy="350520"/>
          </a:xfrm>
          <a:prstGeom prst="rect">
            <a:avLst/>
          </a:prstGeom>
        </p:spPr>
      </p:pic>
      <p:sp>
        <p:nvSpPr>
          <p:cNvPr id="6" name="内容占位符 5"/>
          <p:cNvSpPr>
            <a:spLocks noGrp="1"/>
          </p:cNvSpPr>
          <p:nvPr>
            <p:ph idx="1"/>
          </p:nvPr>
        </p:nvSpPr>
        <p:spPr>
          <a:xfrm>
            <a:off x="360854" y="843256"/>
            <a:ext cx="11485848" cy="4524315"/>
          </a:xfrm>
        </p:spPr>
        <p:txBody>
          <a:bodyPr/>
          <a:lstStyle/>
          <a:p>
            <a:pPr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involve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sth/sb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包括</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牵连某物</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某人</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involve sb in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doing</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sth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使某人加入（</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做</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）某事</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involve doing sth</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包括</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牵扯到做某事</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Many of the crimes involved drugs</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许多犯罪行为都与毒品有关。</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test will involve answering questions about a photograph</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该测试将包括回答有关一张照片的问题。</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Don’t involve me in solving your problems</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不要把我牵扯到解决你的问题里。</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involve</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是及物动词，后跟动词时要用动名词形式</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8" name="TS14.eps" descr="id:2147487718;FounderCES"/>
          <p:cNvPicPr/>
          <p:nvPr/>
        </p:nvPicPr>
        <p:blipFill>
          <a:blip r:embed="rId3"/>
          <a:stretch>
            <a:fillRect/>
          </a:stretch>
        </p:blipFill>
        <p:spPr>
          <a:xfrm>
            <a:off x="404351" y="4869160"/>
            <a:ext cx="948055" cy="318770"/>
          </a:xfrm>
          <a:prstGeom prst="rect">
            <a:avLst/>
          </a:prstGeom>
        </p:spPr>
      </p:pic>
    </p:spTree>
    <p:extLst>
      <p:ext uri="{BB962C8B-B14F-4D97-AF65-F5344CB8AC3E}">
        <p14:creationId xmlns:p14="http://schemas.microsoft.com/office/powerpoint/2010/main" val="327371434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圆角矩形 2"/>
          <p:cNvSpPr/>
          <p:nvPr/>
        </p:nvSpPr>
        <p:spPr bwMode="auto">
          <a:xfrm>
            <a:off x="360854" y="993789"/>
            <a:ext cx="11422984" cy="3443323"/>
          </a:xfrm>
          <a:prstGeom prst="roundRect">
            <a:avLst>
              <a:gd name="adj" fmla="val 5328"/>
            </a:avLst>
          </a:prstGeom>
          <a:solidFill>
            <a:srgbClr val="E6E1EF"/>
          </a:solidFill>
          <a:ln w="19050" algn="ctr">
            <a:noFill/>
            <a:miter lim="800000"/>
          </a:ln>
        </p:spPr>
        <p:txBody>
          <a:bodyPr vert="horz" wrap="square" lIns="91440" tIns="45720" rIns="91440" bIns="45720" numCol="1" rtlCol="0" anchor="ctr" anchorCtr="0" compatLnSpc="1">
            <a:spAutoFit/>
          </a:bodyPr>
          <a:lstStyle/>
          <a:p>
            <a:pPr algn="just">
              <a:lnSpc>
                <a:spcPct val="150000"/>
              </a:lnSpc>
              <a:spcAft>
                <a:spcPts val="0"/>
              </a:spcAft>
            </a:pPr>
            <a:r>
              <a:rPr lang="en-US" altLang="zh-CN" sz="2400">
                <a:solidFill>
                  <a:srgbClr val="000000"/>
                </a:solidFill>
                <a:cs typeface="Times New Roman" panose="02020603050405020304" pitchFamily="18" charset="0"/>
              </a:rPr>
              <a:t>1</a:t>
            </a:r>
            <a:r>
              <a:rPr lang="en-US" altLang="zh-CN" sz="2400">
                <a:solidFill>
                  <a:srgbClr val="000000"/>
                </a:solidFill>
                <a:latin typeface="宋体" panose="02010600030101010101" pitchFamily="2" charset="-122"/>
                <a:cs typeface="Times New Roman" panose="02020603050405020304" pitchFamily="18" charset="0"/>
              </a:rPr>
              <a:t>.</a:t>
            </a:r>
            <a:r>
              <a:rPr lang="en-US" altLang="zh-CN" sz="2400">
                <a:solidFill>
                  <a:srgbClr val="000000"/>
                </a:solidFill>
                <a:cs typeface="Times New Roman" panose="02020603050405020304" pitchFamily="18" charset="0"/>
              </a:rPr>
              <a:t>involved </a:t>
            </a:r>
            <a:r>
              <a:rPr lang="en-US" altLang="zh-CN" sz="2400" i="1">
                <a:solidFill>
                  <a:srgbClr val="000000"/>
                </a:solidFill>
                <a:cs typeface="Times New Roman" panose="02020603050405020304" pitchFamily="18" charset="0"/>
              </a:rPr>
              <a:t>adj</a:t>
            </a:r>
            <a:r>
              <a:rPr lang="en-US" altLang="zh-CN" sz="2400">
                <a:solidFill>
                  <a:srgbClr val="000000"/>
                </a:solidFill>
                <a:latin typeface="宋体" panose="02010600030101010101" pitchFamily="2" charset="-122"/>
                <a:cs typeface="Times New Roman" panose="02020603050405020304" pitchFamily="18" charset="0"/>
              </a:rPr>
              <a:t>.</a:t>
            </a:r>
            <a:r>
              <a:rPr lang="en-US" altLang="zh-CN" sz="2400">
                <a:solidFill>
                  <a:srgbClr val="000000"/>
                </a:solidFill>
                <a:cs typeface="Times New Roman" panose="02020603050405020304" pitchFamily="18" charset="0"/>
              </a:rPr>
              <a:t> </a:t>
            </a:r>
            <a:r>
              <a:rPr lang="zh-CN" altLang="zh-CN" sz="2400">
                <a:solidFill>
                  <a:srgbClr val="000000"/>
                </a:solidFill>
                <a:cs typeface="Times New Roman" panose="02020603050405020304" pitchFamily="18" charset="0"/>
              </a:rPr>
              <a:t>有关的，卷入的；复杂的</a:t>
            </a:r>
            <a:endParaRPr lang="zh-CN" altLang="zh-CN" sz="1050">
              <a:solidFill>
                <a:srgbClr val="000000"/>
              </a:solidFill>
              <a:cs typeface="Times New Roman" panose="02020603050405020304" pitchFamily="18" charset="0"/>
            </a:endParaRPr>
          </a:p>
          <a:p>
            <a:pPr algn="just">
              <a:lnSpc>
                <a:spcPct val="150000"/>
              </a:lnSpc>
              <a:spcAft>
                <a:spcPts val="0"/>
              </a:spcAft>
            </a:pPr>
            <a:r>
              <a:rPr lang="en-US" altLang="zh-CN" sz="2400">
                <a:solidFill>
                  <a:srgbClr val="000000"/>
                </a:solidFill>
                <a:cs typeface="Times New Roman" panose="02020603050405020304" pitchFamily="18" charset="0"/>
              </a:rPr>
              <a:t>be involved in</a:t>
            </a:r>
            <a:r>
              <a:rPr lang="zh-CN" altLang="zh-CN" sz="2400">
                <a:solidFill>
                  <a:srgbClr val="000000"/>
                </a:solidFill>
                <a:cs typeface="Times New Roman" panose="02020603050405020304" pitchFamily="18" charset="0"/>
              </a:rPr>
              <a:t>参与；卷入；专注于</a:t>
            </a:r>
            <a:r>
              <a:rPr lang="en-US" altLang="zh-CN" sz="2400">
                <a:solidFill>
                  <a:srgbClr val="000000"/>
                </a:solidFill>
                <a:latin typeface="宋体" panose="02010600030101010101" pitchFamily="2" charset="-122"/>
                <a:cs typeface="Times New Roman" panose="02020603050405020304" pitchFamily="18" charset="0"/>
              </a:rPr>
              <a:t>……</a:t>
            </a:r>
            <a:endParaRPr lang="zh-CN" altLang="zh-CN" sz="1050">
              <a:solidFill>
                <a:srgbClr val="000000"/>
              </a:solidFill>
              <a:cs typeface="Times New Roman" panose="02020603050405020304" pitchFamily="18" charset="0"/>
            </a:endParaRPr>
          </a:p>
          <a:p>
            <a:pPr algn="just">
              <a:lnSpc>
                <a:spcPct val="150000"/>
              </a:lnSpc>
              <a:spcAft>
                <a:spcPts val="0"/>
              </a:spcAft>
            </a:pPr>
            <a:r>
              <a:rPr lang="en-US" altLang="zh-CN" sz="2400">
                <a:solidFill>
                  <a:srgbClr val="000000"/>
                </a:solidFill>
                <a:cs typeface="Times New Roman" panose="02020603050405020304" pitchFamily="18" charset="0"/>
              </a:rPr>
              <a:t>be involved with</a:t>
            </a:r>
            <a:r>
              <a:rPr lang="zh-CN" altLang="zh-CN" sz="2400">
                <a:solidFill>
                  <a:srgbClr val="000000"/>
                </a:solidFill>
                <a:cs typeface="Times New Roman" panose="02020603050405020304" pitchFamily="18" charset="0"/>
              </a:rPr>
              <a:t>涉及，与</a:t>
            </a:r>
            <a:r>
              <a:rPr lang="en-US" altLang="zh-CN" sz="2400">
                <a:solidFill>
                  <a:srgbClr val="000000"/>
                </a:solidFill>
                <a:latin typeface="宋体" panose="02010600030101010101" pitchFamily="2" charset="-122"/>
                <a:cs typeface="Times New Roman" panose="02020603050405020304" pitchFamily="18" charset="0"/>
              </a:rPr>
              <a:t>……</a:t>
            </a:r>
            <a:r>
              <a:rPr lang="zh-CN" altLang="zh-CN" sz="2400">
                <a:solidFill>
                  <a:srgbClr val="000000"/>
                </a:solidFill>
                <a:cs typeface="Times New Roman" panose="02020603050405020304" pitchFamily="18" charset="0"/>
              </a:rPr>
              <a:t>有关</a:t>
            </a:r>
            <a:endParaRPr lang="zh-CN" altLang="zh-CN" sz="1050">
              <a:solidFill>
                <a:srgbClr val="000000"/>
              </a:solidFill>
              <a:cs typeface="Times New Roman" panose="02020603050405020304" pitchFamily="18" charset="0"/>
            </a:endParaRPr>
          </a:p>
          <a:p>
            <a:pPr algn="just">
              <a:lnSpc>
                <a:spcPct val="150000"/>
              </a:lnSpc>
              <a:spcAft>
                <a:spcPts val="0"/>
              </a:spcAft>
            </a:pPr>
            <a:r>
              <a:rPr lang="en-US" altLang="zh-CN" sz="2400">
                <a:solidFill>
                  <a:srgbClr val="000000"/>
                </a:solidFill>
                <a:cs typeface="Times New Roman" panose="02020603050405020304" pitchFamily="18" charset="0"/>
              </a:rPr>
              <a:t>involved</a:t>
            </a:r>
            <a:r>
              <a:rPr lang="zh-CN" altLang="zh-CN" sz="2400">
                <a:solidFill>
                  <a:srgbClr val="000000"/>
                </a:solidFill>
                <a:cs typeface="Times New Roman" panose="02020603050405020304" pitchFamily="18" charset="0"/>
              </a:rPr>
              <a:t>作前置定语时，意为</a:t>
            </a:r>
            <a:r>
              <a:rPr lang="en-US" altLang="zh-CN" sz="2400">
                <a:solidFill>
                  <a:srgbClr val="000000"/>
                </a:solidFill>
                <a:latin typeface="宋体" panose="02010600030101010101" pitchFamily="2" charset="-122"/>
                <a:cs typeface="Times New Roman" panose="02020603050405020304" pitchFamily="18" charset="0"/>
              </a:rPr>
              <a:t>“</a:t>
            </a:r>
            <a:r>
              <a:rPr lang="zh-CN" altLang="zh-CN" sz="2400">
                <a:solidFill>
                  <a:srgbClr val="000000"/>
                </a:solidFill>
                <a:cs typeface="Times New Roman" panose="02020603050405020304" pitchFamily="18" charset="0"/>
              </a:rPr>
              <a:t>复杂的</a:t>
            </a:r>
            <a:r>
              <a:rPr lang="en-US" altLang="zh-CN" sz="2400">
                <a:solidFill>
                  <a:srgbClr val="000000"/>
                </a:solidFill>
                <a:latin typeface="宋体" panose="02010600030101010101" pitchFamily="2" charset="-122"/>
                <a:cs typeface="Times New Roman" panose="02020603050405020304" pitchFamily="18" charset="0"/>
              </a:rPr>
              <a:t>”</a:t>
            </a:r>
            <a:r>
              <a:rPr lang="zh-CN" altLang="zh-CN" sz="2400">
                <a:solidFill>
                  <a:srgbClr val="000000"/>
                </a:solidFill>
                <a:cs typeface="Times New Roman" panose="02020603050405020304" pitchFamily="18" charset="0"/>
              </a:rPr>
              <a:t>；作后置定语时，意为</a:t>
            </a:r>
            <a:r>
              <a:rPr lang="en-US" altLang="zh-CN" sz="2400">
                <a:solidFill>
                  <a:srgbClr val="000000"/>
                </a:solidFill>
                <a:latin typeface="宋体" panose="02010600030101010101" pitchFamily="2" charset="-122"/>
                <a:cs typeface="Times New Roman" panose="02020603050405020304" pitchFamily="18" charset="0"/>
              </a:rPr>
              <a:t>“</a:t>
            </a:r>
            <a:r>
              <a:rPr lang="zh-CN" altLang="zh-CN" sz="2400">
                <a:solidFill>
                  <a:srgbClr val="000000"/>
                </a:solidFill>
                <a:cs typeface="Times New Roman" panose="02020603050405020304" pitchFamily="18" charset="0"/>
              </a:rPr>
              <a:t>有关的；涉及的</a:t>
            </a:r>
            <a:r>
              <a:rPr lang="en-US" altLang="zh-CN" sz="2400">
                <a:solidFill>
                  <a:srgbClr val="000000"/>
                </a:solidFill>
                <a:latin typeface="宋体" panose="02010600030101010101" pitchFamily="2" charset="-122"/>
                <a:cs typeface="Times New Roman" panose="02020603050405020304" pitchFamily="18" charset="0"/>
              </a:rPr>
              <a:t>”</a:t>
            </a:r>
            <a:r>
              <a:rPr lang="zh-CN" altLang="zh-CN" sz="2400">
                <a:solidFill>
                  <a:srgbClr val="000000"/>
                </a:solidFill>
                <a:cs typeface="Times New Roman" panose="02020603050405020304" pitchFamily="18" charset="0"/>
              </a:rPr>
              <a:t>。如：</a:t>
            </a:r>
            <a:r>
              <a:rPr lang="en-US" altLang="zh-CN" sz="2400">
                <a:solidFill>
                  <a:srgbClr val="000000"/>
                </a:solidFill>
                <a:cs typeface="Times New Roman" panose="02020603050405020304" pitchFamily="18" charset="0"/>
              </a:rPr>
              <a:t>the involved problem</a:t>
            </a:r>
            <a:r>
              <a:rPr lang="zh-CN" altLang="zh-CN" sz="2400">
                <a:solidFill>
                  <a:srgbClr val="000000"/>
                </a:solidFill>
                <a:cs typeface="Times New Roman" panose="02020603050405020304" pitchFamily="18" charset="0"/>
              </a:rPr>
              <a:t>复杂的问题；</a:t>
            </a:r>
            <a:r>
              <a:rPr lang="en-US" altLang="zh-CN" sz="2400">
                <a:solidFill>
                  <a:srgbClr val="000000"/>
                </a:solidFill>
                <a:cs typeface="Times New Roman" panose="02020603050405020304" pitchFamily="18" charset="0"/>
              </a:rPr>
              <a:t>the problem involved</a:t>
            </a:r>
            <a:r>
              <a:rPr lang="zh-CN" altLang="zh-CN" sz="2400">
                <a:solidFill>
                  <a:srgbClr val="000000"/>
                </a:solidFill>
                <a:cs typeface="Times New Roman" panose="02020603050405020304" pitchFamily="18" charset="0"/>
              </a:rPr>
              <a:t>所涉及的问题。</a:t>
            </a:r>
            <a:endParaRPr lang="zh-CN" altLang="zh-CN" sz="1050">
              <a:solidFill>
                <a:srgbClr val="000000"/>
              </a:solidFill>
              <a:cs typeface="Times New Roman" panose="02020603050405020304" pitchFamily="18" charset="0"/>
            </a:endParaRPr>
          </a:p>
          <a:p>
            <a:pPr algn="just">
              <a:lnSpc>
                <a:spcPct val="150000"/>
              </a:lnSpc>
              <a:spcAft>
                <a:spcPts val="0"/>
              </a:spcAft>
            </a:pPr>
            <a:r>
              <a:rPr lang="en-US" altLang="zh-CN" sz="2400">
                <a:solidFill>
                  <a:srgbClr val="000000"/>
                </a:solidFill>
                <a:cs typeface="Times New Roman" panose="02020603050405020304" pitchFamily="18" charset="0"/>
              </a:rPr>
              <a:t>2</a:t>
            </a:r>
            <a:r>
              <a:rPr lang="en-US" altLang="zh-CN" sz="2400">
                <a:solidFill>
                  <a:srgbClr val="000000"/>
                </a:solidFill>
                <a:latin typeface="宋体" panose="02010600030101010101" pitchFamily="2" charset="-122"/>
                <a:cs typeface="Times New Roman" panose="02020603050405020304" pitchFamily="18" charset="0"/>
              </a:rPr>
              <a:t>.</a:t>
            </a:r>
            <a:r>
              <a:rPr lang="en-US" altLang="zh-CN" sz="2400">
                <a:solidFill>
                  <a:srgbClr val="000000"/>
                </a:solidFill>
                <a:cs typeface="Times New Roman" panose="02020603050405020304" pitchFamily="18" charset="0"/>
              </a:rPr>
              <a:t>involvement </a:t>
            </a:r>
            <a:r>
              <a:rPr lang="en-US" altLang="zh-CN" sz="2400" i="1">
                <a:solidFill>
                  <a:srgbClr val="000000"/>
                </a:solidFill>
                <a:cs typeface="Times New Roman" panose="02020603050405020304" pitchFamily="18" charset="0"/>
              </a:rPr>
              <a:t>n</a:t>
            </a:r>
            <a:r>
              <a:rPr lang="en-US" altLang="zh-CN" sz="2400">
                <a:solidFill>
                  <a:srgbClr val="000000"/>
                </a:solidFill>
                <a:latin typeface="宋体" panose="02010600030101010101" pitchFamily="2" charset="-122"/>
                <a:cs typeface="Times New Roman" panose="02020603050405020304" pitchFamily="18" charset="0"/>
              </a:rPr>
              <a:t>.</a:t>
            </a:r>
            <a:r>
              <a:rPr lang="en-US" altLang="zh-CN" sz="2400">
                <a:solidFill>
                  <a:srgbClr val="000000"/>
                </a:solidFill>
                <a:cs typeface="Times New Roman" panose="02020603050405020304" pitchFamily="18" charset="0"/>
              </a:rPr>
              <a:t> </a:t>
            </a:r>
            <a:r>
              <a:rPr lang="zh-CN" altLang="zh-CN" sz="2400">
                <a:solidFill>
                  <a:srgbClr val="000000"/>
                </a:solidFill>
                <a:cs typeface="Times New Roman" panose="02020603050405020304" pitchFamily="18" charset="0"/>
              </a:rPr>
              <a:t>连累，牵连，卷入　</a:t>
            </a:r>
            <a:endParaRPr lang="zh-CN" altLang="zh-CN" sz="1050">
              <a:solidFill>
                <a:srgbClr val="000000"/>
              </a:solidFill>
              <a:cs typeface="Times New Roman" panose="02020603050405020304" pitchFamily="18" charset="0"/>
            </a:endParaRPr>
          </a:p>
        </p:txBody>
      </p:sp>
      <p:pic>
        <p:nvPicPr>
          <p:cNvPr id="4" name="知识拓展小.EPS" descr="id:2147487177;FounderCES"/>
          <p:cNvPicPr/>
          <p:nvPr/>
        </p:nvPicPr>
        <p:blipFill>
          <a:blip r:embed="rId2"/>
          <a:stretch>
            <a:fillRect/>
          </a:stretch>
        </p:blipFill>
        <p:spPr>
          <a:xfrm>
            <a:off x="910630" y="764704"/>
            <a:ext cx="2088232" cy="410579"/>
          </a:xfrm>
          <a:prstGeom prst="rect">
            <a:avLst/>
          </a:prstGeom>
        </p:spPr>
      </p:pic>
    </p:spTree>
    <p:extLst>
      <p:ext uri="{BB962C8B-B14F-4D97-AF65-F5344CB8AC3E}">
        <p14:creationId xmlns:p14="http://schemas.microsoft.com/office/powerpoint/2010/main" val="122873309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内容占位符 7"/>
          <p:cNvSpPr>
            <a:spLocks noGrp="1"/>
          </p:cNvSpPr>
          <p:nvPr>
            <p:ph idx="1"/>
          </p:nvPr>
        </p:nvSpPr>
        <p:spPr>
          <a:xfrm>
            <a:off x="360854" y="746120"/>
            <a:ext cx="11485848" cy="5008230"/>
          </a:xfrm>
        </p:spPr>
        <p:txBody>
          <a:bodyPr/>
          <a:lstStyle/>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 is reported that there are many health problems involved with smoking</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据报道</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吸烟与许多健康问题都有关系。</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There was a growing unease about their involvement in the war</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他们对卷入战争感到日益不安。</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She really didn’t want to be involved in the whole family thing</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她实在不想卷入这件家事中。</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She was deeply involved with the local hospital</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她曾全心投入当地医院工作。</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Thanks to your involvement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 succeed in completing the project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由于您的参与</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我们成功地完成了这个项目</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91451738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圆角矩形 2"/>
          <p:cNvSpPr/>
          <p:nvPr/>
        </p:nvSpPr>
        <p:spPr bwMode="auto">
          <a:xfrm>
            <a:off x="353453" y="1487525"/>
            <a:ext cx="11449272" cy="1250485"/>
          </a:xfrm>
          <a:prstGeom prst="roundRect">
            <a:avLst/>
          </a:prstGeom>
          <a:solidFill>
            <a:srgbClr val="D3ECE9"/>
          </a:solidFill>
          <a:ln w="19050" algn="ctr">
            <a:noFill/>
            <a:miter lim="800000"/>
          </a:ln>
        </p:spPr>
        <p:txBody>
          <a:bodyPr vert="horz" wrap="square" lIns="91440" tIns="45720" rIns="91440" bIns="45720" numCol="1" rtlCol="0" anchor="ctr" anchorCtr="0" compatLnSpc="1">
            <a:spAutoFit/>
          </a:bodyPr>
          <a:lstStyle/>
          <a:p>
            <a:pPr algn="just">
              <a:lnSpc>
                <a:spcPct val="150000"/>
              </a:lnSpc>
              <a:spcAft>
                <a:spcPts val="0"/>
              </a:spcAft>
            </a:pPr>
            <a:r>
              <a:rPr lang="en-US" altLang="zh-CN" sz="2400">
                <a:solidFill>
                  <a:srgbClr val="000000"/>
                </a:solidFill>
                <a:cs typeface="Times New Roman" panose="02020603050405020304" pitchFamily="18" charset="0"/>
              </a:rPr>
              <a:t>There</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are</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millions</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of</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people</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in</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the</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world</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and</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I</a:t>
            </a:r>
            <a:r>
              <a:rPr lang="en-US" altLang="zh-CN" sz="2400">
                <a:solidFill>
                  <a:srgbClr val="000000"/>
                </a:solidFill>
                <a:ea typeface="楷体" panose="02010609060101010101" pitchFamily="49" charset="-122"/>
                <a:cs typeface="Times New Roman" panose="02020603050405020304" pitchFamily="18" charset="0"/>
              </a:rPr>
              <a:t>’</a:t>
            </a:r>
            <a:r>
              <a:rPr lang="en-US" altLang="zh-CN" sz="2400">
                <a:solidFill>
                  <a:srgbClr val="000000"/>
                </a:solidFill>
                <a:cs typeface="Times New Roman" panose="02020603050405020304" pitchFamily="18" charset="0"/>
              </a:rPr>
              <a:t>m</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just</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me</a:t>
            </a:r>
            <a:r>
              <a:rPr lang="en-US" altLang="zh-CN" sz="2400">
                <a:solidFill>
                  <a:srgbClr val="000000"/>
                </a:solidFill>
                <a:latin typeface="宋体" panose="02010600030101010101" pitchFamily="2" charset="-122"/>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世界上有无数人</a:t>
            </a:r>
            <a:r>
              <a:rPr lang="zh-CN" altLang="zh-CN" sz="24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我不过是我自己</a:t>
            </a:r>
            <a:r>
              <a:rPr lang="zh-CN" altLang="zh-CN" sz="2400" smtClean="0">
                <a:solidFill>
                  <a:srgbClr val="000000"/>
                </a:solidFill>
                <a:ea typeface="楷体" panose="02010609060101010101" pitchFamily="49" charset="-122"/>
                <a:cs typeface="Times New Roman" panose="02020603050405020304" pitchFamily="18" charset="0"/>
              </a:rPr>
              <a:t>。</a:t>
            </a:r>
            <a:endParaRPr lang="zh-CN" altLang="zh-CN" sz="1050">
              <a:solidFill>
                <a:srgbClr val="000000"/>
              </a:solidFill>
              <a:cs typeface="Times New Roman" panose="02020603050405020304" pitchFamily="18" charset="0"/>
            </a:endParaRPr>
          </a:p>
        </p:txBody>
      </p:sp>
      <p:grpSp>
        <p:nvGrpSpPr>
          <p:cNvPr id="4" name="组合 3"/>
          <p:cNvGrpSpPr/>
          <p:nvPr/>
        </p:nvGrpSpPr>
        <p:grpSpPr>
          <a:xfrm>
            <a:off x="478582" y="1268760"/>
            <a:ext cx="11151159" cy="598551"/>
            <a:chOff x="555339" y="1278285"/>
            <a:chExt cx="11151159" cy="598551"/>
          </a:xfrm>
        </p:grpSpPr>
        <p:pic>
          <p:nvPicPr>
            <p:cNvPr id="5" name="教材原句S.EPS" descr="id:2147487282;FounderCES"/>
            <p:cNvPicPr/>
            <p:nvPr/>
          </p:nvPicPr>
          <p:blipFill rotWithShape="1">
            <a:blip r:embed="rId2"/>
            <a:srcRect l="3668" t="38852" r="22718" b="42104"/>
            <a:stretch/>
          </p:blipFill>
          <p:spPr>
            <a:xfrm>
              <a:off x="679748" y="1414575"/>
              <a:ext cx="9452098" cy="145278"/>
            </a:xfrm>
            <a:prstGeom prst="rect">
              <a:avLst/>
            </a:prstGeom>
          </p:spPr>
        </p:pic>
        <p:pic>
          <p:nvPicPr>
            <p:cNvPr id="6" name="教材原句S.EPS" descr="id:2147487282;FounderCES"/>
            <p:cNvPicPr/>
            <p:nvPr/>
          </p:nvPicPr>
          <p:blipFill rotWithShape="1">
            <a:blip r:embed="rId2"/>
            <a:srcRect l="77581"/>
            <a:stretch/>
          </p:blipFill>
          <p:spPr>
            <a:xfrm>
              <a:off x="10122321" y="1278285"/>
              <a:ext cx="1584177" cy="419828"/>
            </a:xfrm>
            <a:prstGeom prst="rect">
              <a:avLst/>
            </a:prstGeom>
          </p:spPr>
        </p:pic>
        <p:pic>
          <p:nvPicPr>
            <p:cNvPr id="7" name="教材原句S.EPS" descr="id:2147487163;FounderCES"/>
            <p:cNvPicPr/>
            <p:nvPr/>
          </p:nvPicPr>
          <p:blipFill rotWithShape="1">
            <a:blip r:embed="rId2"/>
            <a:srcRect r="98192" b="-43246"/>
            <a:stretch/>
          </p:blipFill>
          <p:spPr>
            <a:xfrm>
              <a:off x="555339" y="1287810"/>
              <a:ext cx="130250" cy="589026"/>
            </a:xfrm>
            <a:prstGeom prst="rect">
              <a:avLst/>
            </a:prstGeom>
          </p:spPr>
        </p:pic>
      </p:grpSp>
      <p:sp>
        <p:nvSpPr>
          <p:cNvPr id="8" name="内容占位符 7"/>
          <p:cNvSpPr>
            <a:spLocks noGrp="1"/>
          </p:cNvSpPr>
          <p:nvPr>
            <p:ph idx="1"/>
          </p:nvPr>
        </p:nvSpPr>
        <p:spPr>
          <a:xfrm>
            <a:off x="360854" y="746120"/>
            <a:ext cx="11485848" cy="576248"/>
          </a:xfrm>
        </p:spPr>
        <p:txBody>
          <a:bodyPr/>
          <a:lstStyle/>
          <a:p>
            <a:pPr hangingPunct="0">
              <a:spcAft>
                <a:spcPts val="0"/>
              </a:spcAft>
            </a:pPr>
            <a:r>
              <a:rPr lang="en-US" altLang="zh-CN" b="1">
                <a:solidFill>
                  <a:srgbClr val="223F99"/>
                </a:solidFill>
                <a:latin typeface="Times New Roman" panose="02020603050405020304" pitchFamily="18" charset="0"/>
                <a:ea typeface="宋体" panose="02010600030101010101" pitchFamily="2" charset="-122"/>
                <a:cs typeface="Times New Roman" panose="02020603050405020304" pitchFamily="18" charset="0"/>
              </a:rPr>
              <a:t>million </a:t>
            </a:r>
            <a:r>
              <a:rPr lang="en-US" altLang="zh-CN" b="1" i="1">
                <a:solidFill>
                  <a:srgbClr val="223F99"/>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a:solidFill>
                  <a:srgbClr val="223F99"/>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223F99"/>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a:solidFill>
                  <a:srgbClr val="223F99"/>
                </a:solidFill>
                <a:latin typeface="Times New Roman" panose="02020603050405020304" pitchFamily="18" charset="0"/>
                <a:ea typeface="黑体" panose="02010609060101010101" pitchFamily="49" charset="-122"/>
                <a:cs typeface="Times New Roman" panose="02020603050405020304" pitchFamily="18" charset="0"/>
              </a:rPr>
              <a:t>百万 </a:t>
            </a:r>
            <a:r>
              <a:rPr lang="en-US" altLang="zh-CN" b="1" i="1">
                <a:solidFill>
                  <a:srgbClr val="223F99"/>
                </a:solidFill>
                <a:latin typeface="Times New Roman" panose="02020603050405020304" pitchFamily="18" charset="0"/>
                <a:ea typeface="宋体" panose="02010600030101010101" pitchFamily="2" charset="-122"/>
                <a:cs typeface="Times New Roman" panose="02020603050405020304" pitchFamily="18" charset="0"/>
              </a:rPr>
              <a:t>adj</a:t>
            </a:r>
            <a:r>
              <a:rPr lang="en-US" altLang="zh-CN" b="1">
                <a:solidFill>
                  <a:srgbClr val="223F99"/>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223F99"/>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a:solidFill>
                  <a:srgbClr val="223F99"/>
                </a:solidFill>
                <a:latin typeface="Times New Roman" panose="02020603050405020304" pitchFamily="18" charset="0"/>
                <a:ea typeface="黑体" panose="02010609060101010101" pitchFamily="49" charset="-122"/>
                <a:cs typeface="Times New Roman" panose="02020603050405020304" pitchFamily="18" charset="0"/>
              </a:rPr>
              <a:t>百万的</a:t>
            </a:r>
            <a:r>
              <a:rPr lang="zh-CN" altLang="zh-CN" b="1">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223F99"/>
                </a:solidFill>
                <a:latin typeface="Times New Roman" panose="02020603050405020304" pitchFamily="18" charset="0"/>
                <a:ea typeface="黑体" panose="02010609060101010101" pitchFamily="49" charset="-122"/>
                <a:cs typeface="Times New Roman" panose="02020603050405020304" pitchFamily="18" charset="0"/>
              </a:rPr>
              <a:t>无数</a:t>
            </a:r>
            <a:r>
              <a:rPr lang="zh-CN" altLang="zh-CN" b="1" smtClean="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的</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2" name="矩形 1"/>
          <p:cNvSpPr/>
          <p:nvPr/>
        </p:nvSpPr>
        <p:spPr>
          <a:xfrm>
            <a:off x="360854" y="2776860"/>
            <a:ext cx="11441871" cy="2308324"/>
          </a:xfrm>
          <a:prstGeom prst="rect">
            <a:avLst/>
          </a:prstGeom>
        </p:spPr>
        <p:txBody>
          <a:bodyPr wrap="square">
            <a:spAutoFit/>
          </a:bodyPr>
          <a:lstStyle/>
          <a:p>
            <a:pPr algn="just">
              <a:lnSpc>
                <a:spcPct val="150000"/>
              </a:lnSpc>
              <a:spcAft>
                <a:spcPts val="0"/>
              </a:spcAft>
            </a:pPr>
            <a:r>
              <a:rPr lang="zh-CN" altLang="zh-CN" sz="2400">
                <a:solidFill>
                  <a:srgbClr val="000000"/>
                </a:solidFill>
                <a:cs typeface="Times New Roman" panose="02020603050405020304" pitchFamily="18" charset="0"/>
              </a:rPr>
              <a:t>• </a:t>
            </a:r>
            <a:r>
              <a:rPr lang="en-US" altLang="zh-CN" sz="2400">
                <a:solidFill>
                  <a:srgbClr val="000000"/>
                </a:solidFill>
                <a:cs typeface="Times New Roman" panose="02020603050405020304" pitchFamily="18" charset="0"/>
              </a:rPr>
              <a:t>The government has announced plans to create one million new training places</a:t>
            </a:r>
            <a:r>
              <a:rPr lang="en-US" altLang="zh-CN" sz="2400">
                <a:solidFill>
                  <a:srgbClr val="000000"/>
                </a:solidFill>
                <a:latin typeface="宋体" panose="02010600030101010101" pitchFamily="2" charset="-122"/>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政府已经宣布开设一百万个新培训名额的计划。</a:t>
            </a:r>
            <a:endParaRPr lang="zh-CN" altLang="zh-CN" sz="1050">
              <a:solidFill>
                <a:srgbClr val="000000"/>
              </a:solidFill>
              <a:cs typeface="Times New Roman" panose="02020603050405020304" pitchFamily="18" charset="0"/>
            </a:endParaRPr>
          </a:p>
          <a:p>
            <a:pPr algn="just">
              <a:lnSpc>
                <a:spcPct val="150000"/>
              </a:lnSpc>
              <a:spcAft>
                <a:spcPts val="0"/>
              </a:spcAft>
            </a:pPr>
            <a:r>
              <a:rPr lang="zh-CN" altLang="zh-CN" sz="2400">
                <a:solidFill>
                  <a:srgbClr val="000000"/>
                </a:solidFill>
                <a:cs typeface="Times New Roman" panose="02020603050405020304" pitchFamily="18" charset="0"/>
              </a:rPr>
              <a:t>• </a:t>
            </a:r>
            <a:r>
              <a:rPr lang="en-US" altLang="zh-CN" sz="2400">
                <a:solidFill>
                  <a:srgbClr val="000000"/>
                </a:solidFill>
                <a:cs typeface="Times New Roman" panose="02020603050405020304" pitchFamily="18" charset="0"/>
              </a:rPr>
              <a:t>Millions of people all over China were watching TV when the spaceship landed safely</a:t>
            </a:r>
            <a:r>
              <a:rPr lang="en-US" altLang="zh-CN" sz="2400">
                <a:solidFill>
                  <a:srgbClr val="000000"/>
                </a:solidFill>
                <a:latin typeface="宋体" panose="02010600030101010101" pitchFamily="2" charset="-122"/>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当飞船安全着陆时</a:t>
            </a:r>
            <a:r>
              <a:rPr lang="zh-CN" altLang="zh-CN" sz="24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全中国数百万人都在观看电视。</a:t>
            </a:r>
            <a:endParaRPr lang="zh-CN" altLang="zh-CN" sz="1050">
              <a:solidFill>
                <a:srgbClr val="000000"/>
              </a:solidFill>
              <a:cs typeface="Times New Roman" panose="02020603050405020304" pitchFamily="18" charset="0"/>
            </a:endParaRPr>
          </a:p>
        </p:txBody>
      </p:sp>
    </p:spTree>
    <p:extLst>
      <p:ext uri="{BB962C8B-B14F-4D97-AF65-F5344CB8AC3E}">
        <p14:creationId xmlns:p14="http://schemas.microsoft.com/office/powerpoint/2010/main" val="376583415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圆角矩形 2"/>
          <p:cNvSpPr/>
          <p:nvPr/>
        </p:nvSpPr>
        <p:spPr bwMode="auto">
          <a:xfrm>
            <a:off x="360854" y="975811"/>
            <a:ext cx="11422984" cy="1733109"/>
          </a:xfrm>
          <a:prstGeom prst="roundRect">
            <a:avLst>
              <a:gd name="adj" fmla="val 5328"/>
            </a:avLst>
          </a:prstGeom>
          <a:solidFill>
            <a:srgbClr val="E6E1EF"/>
          </a:solidFill>
          <a:ln w="19050" algn="ctr">
            <a:noFill/>
            <a:miter lim="800000"/>
          </a:ln>
        </p:spPr>
        <p:txBody>
          <a:bodyPr vert="horz" wrap="square" lIns="91440" tIns="45720" rIns="91440" bIns="45720" numCol="1" rtlCol="0" anchor="ctr" anchorCtr="0" compatLnSpc="1">
            <a:spAutoFit/>
          </a:bodyPr>
          <a:lstStyle/>
          <a:p>
            <a:pPr algn="just">
              <a:lnSpc>
                <a:spcPct val="150000"/>
              </a:lnSpc>
              <a:spcAft>
                <a:spcPts val="0"/>
              </a:spcAft>
            </a:pPr>
            <a:r>
              <a:rPr lang="en-US" altLang="zh-CN" sz="2400">
                <a:solidFill>
                  <a:srgbClr val="000000"/>
                </a:solidFill>
                <a:cs typeface="Times New Roman" panose="02020603050405020304" pitchFamily="18" charset="0"/>
              </a:rPr>
              <a:t>million</a:t>
            </a:r>
            <a:r>
              <a:rPr lang="zh-CN" altLang="zh-CN" sz="2400">
                <a:solidFill>
                  <a:srgbClr val="000000"/>
                </a:solidFill>
                <a:cs typeface="Times New Roman" panose="02020603050405020304" pitchFamily="18" charset="0"/>
              </a:rPr>
              <a:t>前带有具体的数词，表示具体的数目时，</a:t>
            </a:r>
            <a:r>
              <a:rPr lang="en-US" altLang="zh-CN" sz="2400">
                <a:solidFill>
                  <a:srgbClr val="000000"/>
                </a:solidFill>
                <a:cs typeface="Times New Roman" panose="02020603050405020304" pitchFamily="18" charset="0"/>
              </a:rPr>
              <a:t>million</a:t>
            </a:r>
            <a:r>
              <a:rPr lang="zh-CN" altLang="zh-CN" sz="2400">
                <a:solidFill>
                  <a:srgbClr val="000000"/>
                </a:solidFill>
                <a:cs typeface="Times New Roman" panose="02020603050405020304" pitchFamily="18" charset="0"/>
              </a:rPr>
              <a:t>用单数形式；</a:t>
            </a:r>
            <a:r>
              <a:rPr lang="en-US" altLang="zh-CN" sz="2400">
                <a:solidFill>
                  <a:srgbClr val="000000"/>
                </a:solidFill>
                <a:cs typeface="Times New Roman" panose="02020603050405020304" pitchFamily="18" charset="0"/>
              </a:rPr>
              <a:t>million</a:t>
            </a:r>
            <a:r>
              <a:rPr lang="zh-CN" altLang="zh-CN" sz="2400">
                <a:solidFill>
                  <a:srgbClr val="000000"/>
                </a:solidFill>
                <a:cs typeface="Times New Roman" panose="02020603050405020304" pitchFamily="18" charset="0"/>
              </a:rPr>
              <a:t>后接</a:t>
            </a:r>
            <a:r>
              <a:rPr lang="en-US" altLang="zh-CN" sz="2400">
                <a:solidFill>
                  <a:srgbClr val="000000"/>
                </a:solidFill>
                <a:cs typeface="Times New Roman" panose="02020603050405020304" pitchFamily="18" charset="0"/>
              </a:rPr>
              <a:t>of</a:t>
            </a:r>
            <a:r>
              <a:rPr lang="zh-CN" altLang="zh-CN" sz="2400">
                <a:solidFill>
                  <a:srgbClr val="000000"/>
                </a:solidFill>
                <a:cs typeface="Times New Roman" panose="02020603050405020304" pitchFamily="18" charset="0"/>
              </a:rPr>
              <a:t>短语，表示笼统数目时，</a:t>
            </a:r>
            <a:r>
              <a:rPr lang="en-US" altLang="zh-CN" sz="2400">
                <a:solidFill>
                  <a:srgbClr val="000000"/>
                </a:solidFill>
                <a:cs typeface="Times New Roman" panose="02020603050405020304" pitchFamily="18" charset="0"/>
              </a:rPr>
              <a:t>million</a:t>
            </a:r>
            <a:r>
              <a:rPr lang="zh-CN" altLang="zh-CN" sz="2400">
                <a:solidFill>
                  <a:srgbClr val="000000"/>
                </a:solidFill>
                <a:cs typeface="Times New Roman" panose="02020603050405020304" pitchFamily="18" charset="0"/>
              </a:rPr>
              <a:t>用复数形式，</a:t>
            </a:r>
            <a:r>
              <a:rPr lang="en-US" altLang="zh-CN" sz="2400">
                <a:solidFill>
                  <a:srgbClr val="000000"/>
                </a:solidFill>
                <a:cs typeface="Times New Roman" panose="02020603050405020304" pitchFamily="18" charset="0"/>
              </a:rPr>
              <a:t>millions of</a:t>
            </a:r>
            <a:r>
              <a:rPr lang="zh-CN" altLang="zh-CN" sz="2400">
                <a:solidFill>
                  <a:srgbClr val="000000"/>
                </a:solidFill>
                <a:cs typeface="Times New Roman" panose="02020603050405020304" pitchFamily="18" charset="0"/>
              </a:rPr>
              <a:t>。有类似用法的还有</a:t>
            </a:r>
            <a:r>
              <a:rPr lang="en-US" altLang="zh-CN" sz="2400">
                <a:solidFill>
                  <a:srgbClr val="000000"/>
                </a:solidFill>
                <a:cs typeface="Times New Roman" panose="02020603050405020304" pitchFamily="18" charset="0"/>
              </a:rPr>
              <a:t>hundred</a:t>
            </a:r>
            <a:r>
              <a:rPr lang="zh-CN" altLang="zh-CN" sz="2400">
                <a:solidFill>
                  <a:srgbClr val="000000"/>
                </a:solidFill>
                <a:cs typeface="Times New Roman" panose="02020603050405020304" pitchFamily="18" charset="0"/>
              </a:rPr>
              <a:t>，</a:t>
            </a:r>
            <a:r>
              <a:rPr lang="en-US" altLang="zh-CN" sz="2400">
                <a:solidFill>
                  <a:srgbClr val="000000"/>
                </a:solidFill>
                <a:cs typeface="Times New Roman" panose="02020603050405020304" pitchFamily="18" charset="0"/>
              </a:rPr>
              <a:t>thousand</a:t>
            </a:r>
            <a:r>
              <a:rPr lang="zh-CN" altLang="zh-CN" sz="2400">
                <a:solidFill>
                  <a:srgbClr val="000000"/>
                </a:solidFill>
                <a:cs typeface="Times New Roman" panose="02020603050405020304" pitchFamily="18" charset="0"/>
              </a:rPr>
              <a:t>，</a:t>
            </a:r>
            <a:r>
              <a:rPr lang="en-US" altLang="zh-CN" sz="2400">
                <a:solidFill>
                  <a:srgbClr val="000000"/>
                </a:solidFill>
                <a:cs typeface="Times New Roman" panose="02020603050405020304" pitchFamily="18" charset="0"/>
              </a:rPr>
              <a:t>billion</a:t>
            </a:r>
            <a:r>
              <a:rPr lang="zh-CN" altLang="zh-CN" sz="2400">
                <a:solidFill>
                  <a:srgbClr val="000000"/>
                </a:solidFill>
                <a:cs typeface="Times New Roman" panose="02020603050405020304" pitchFamily="18" charset="0"/>
              </a:rPr>
              <a:t>，</a:t>
            </a:r>
            <a:r>
              <a:rPr lang="en-US" altLang="zh-CN" sz="2400">
                <a:solidFill>
                  <a:srgbClr val="000000"/>
                </a:solidFill>
                <a:cs typeface="Times New Roman" panose="02020603050405020304" pitchFamily="18" charset="0"/>
              </a:rPr>
              <a:t>dozen</a:t>
            </a:r>
            <a:r>
              <a:rPr lang="zh-CN" altLang="zh-CN" sz="2400">
                <a:solidFill>
                  <a:srgbClr val="000000"/>
                </a:solidFill>
                <a:cs typeface="Times New Roman" panose="02020603050405020304" pitchFamily="18" charset="0"/>
              </a:rPr>
              <a:t>等。　</a:t>
            </a:r>
            <a:endParaRPr lang="zh-CN" altLang="zh-CN" sz="1050">
              <a:solidFill>
                <a:srgbClr val="000000"/>
              </a:solidFill>
              <a:cs typeface="Times New Roman" panose="02020603050405020304" pitchFamily="18" charset="0"/>
            </a:endParaRPr>
          </a:p>
        </p:txBody>
      </p:sp>
      <p:pic>
        <p:nvPicPr>
          <p:cNvPr id="4" name="知识拓展小.EPS" descr="id:2147487177;FounderCES"/>
          <p:cNvPicPr/>
          <p:nvPr/>
        </p:nvPicPr>
        <p:blipFill>
          <a:blip r:embed="rId2"/>
          <a:stretch>
            <a:fillRect/>
          </a:stretch>
        </p:blipFill>
        <p:spPr>
          <a:xfrm>
            <a:off x="694606" y="711581"/>
            <a:ext cx="2088232" cy="410579"/>
          </a:xfrm>
          <a:prstGeom prst="rect">
            <a:avLst/>
          </a:prstGeom>
        </p:spPr>
      </p:pic>
      <p:sp>
        <p:nvSpPr>
          <p:cNvPr id="2" name="矩形 1"/>
          <p:cNvSpPr/>
          <p:nvPr/>
        </p:nvSpPr>
        <p:spPr>
          <a:xfrm>
            <a:off x="360854" y="2826802"/>
            <a:ext cx="11494992" cy="1754326"/>
          </a:xfrm>
          <a:prstGeom prst="rect">
            <a:avLst/>
          </a:prstGeom>
        </p:spPr>
        <p:txBody>
          <a:bodyPr wrap="square">
            <a:spAutoFit/>
          </a:bodyPr>
          <a:lstStyle/>
          <a:p>
            <a:pPr algn="just">
              <a:lnSpc>
                <a:spcPct val="150000"/>
              </a:lnSpc>
              <a:spcAft>
                <a:spcPts val="0"/>
              </a:spcAft>
            </a:pPr>
            <a:r>
              <a:rPr lang="zh-CN" altLang="zh-CN" sz="2400">
                <a:solidFill>
                  <a:srgbClr val="000000"/>
                </a:solidFill>
                <a:cs typeface="Times New Roman" panose="02020603050405020304" pitchFamily="18" charset="0"/>
              </a:rPr>
              <a:t>• </a:t>
            </a:r>
            <a:r>
              <a:rPr lang="en-US" altLang="zh-CN" sz="2400">
                <a:solidFill>
                  <a:srgbClr val="000000"/>
                </a:solidFill>
                <a:cs typeface="Times New Roman" panose="02020603050405020304" pitchFamily="18" charset="0"/>
              </a:rPr>
              <a:t>In the last few years</a:t>
            </a:r>
            <a:r>
              <a:rPr lang="zh-CN" altLang="zh-CN" sz="2400">
                <a:solidFill>
                  <a:srgbClr val="000000"/>
                </a:solidFill>
                <a:cs typeface="Times New Roman" panose="02020603050405020304" pitchFamily="18" charset="0"/>
              </a:rPr>
              <a:t>，</a:t>
            </a:r>
            <a:r>
              <a:rPr lang="en-US" altLang="zh-CN" sz="2400">
                <a:solidFill>
                  <a:srgbClr val="000000"/>
                </a:solidFill>
                <a:cs typeface="Times New Roman" panose="02020603050405020304" pitchFamily="18" charset="0"/>
              </a:rPr>
              <a:t>thousands of films have been produced all over/throughout/around/across the world</a:t>
            </a:r>
            <a:r>
              <a:rPr lang="en-US" altLang="zh-CN" sz="2400">
                <a:solidFill>
                  <a:srgbClr val="000000"/>
                </a:solidFill>
                <a:latin typeface="宋体" panose="02010600030101010101" pitchFamily="2" charset="-122"/>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在过去的几年里</a:t>
            </a:r>
            <a:r>
              <a:rPr lang="zh-CN" altLang="zh-CN" sz="24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全世界制作了成千上万的电影。</a:t>
            </a:r>
            <a:endParaRPr lang="zh-CN" altLang="zh-CN" sz="1050">
              <a:solidFill>
                <a:srgbClr val="000000"/>
              </a:solidFill>
              <a:cs typeface="Times New Roman" panose="02020603050405020304" pitchFamily="18" charset="0"/>
            </a:endParaRPr>
          </a:p>
        </p:txBody>
      </p:sp>
    </p:spTree>
    <p:extLst>
      <p:ext uri="{BB962C8B-B14F-4D97-AF65-F5344CB8AC3E}">
        <p14:creationId xmlns:p14="http://schemas.microsoft.com/office/powerpoint/2010/main" val="426275293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XB3.eps" descr="id:2147488165;FounderCES"/>
          <p:cNvPicPr/>
          <p:nvPr/>
        </p:nvPicPr>
        <p:blipFill>
          <a:blip r:embed="rId2"/>
          <a:stretch>
            <a:fillRect/>
          </a:stretch>
        </p:blipFill>
        <p:spPr>
          <a:xfrm>
            <a:off x="478582" y="836712"/>
            <a:ext cx="2340610" cy="449580"/>
          </a:xfrm>
          <a:prstGeom prst="rect">
            <a:avLst/>
          </a:prstGeom>
        </p:spPr>
      </p:pic>
      <p:sp>
        <p:nvSpPr>
          <p:cNvPr id="9" name="圆角矩形 8"/>
          <p:cNvSpPr/>
          <p:nvPr/>
        </p:nvSpPr>
        <p:spPr bwMode="auto">
          <a:xfrm>
            <a:off x="360444" y="2122885"/>
            <a:ext cx="11449272" cy="1250485"/>
          </a:xfrm>
          <a:prstGeom prst="roundRect">
            <a:avLst/>
          </a:prstGeom>
          <a:solidFill>
            <a:srgbClr val="D3ECE9"/>
          </a:solidFill>
          <a:ln w="19050" algn="ctr">
            <a:noFill/>
            <a:miter lim="800000"/>
          </a:ln>
        </p:spPr>
        <p:txBody>
          <a:bodyPr vert="horz" wrap="square" lIns="91440" tIns="45720" rIns="91440" bIns="45720" numCol="1" rtlCol="0" anchor="ctr" anchorCtr="0" compatLnSpc="1">
            <a:spAutoFit/>
          </a:bodyPr>
          <a:lstStyle/>
          <a:p>
            <a:pPr algn="just">
              <a:lnSpc>
                <a:spcPct val="150000"/>
              </a:lnSpc>
              <a:spcAft>
                <a:spcPts val="0"/>
              </a:spcAft>
            </a:pPr>
            <a:r>
              <a:rPr lang="en-US" altLang="zh-CN" sz="2400">
                <a:solidFill>
                  <a:srgbClr val="000000"/>
                </a:solidFill>
                <a:cs typeface="Times New Roman" panose="02020603050405020304" pitchFamily="18" charset="0"/>
              </a:rPr>
              <a:t>The</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roots</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and</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shoots</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are</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you</a:t>
            </a:r>
            <a:r>
              <a:rPr lang="zh-CN" altLang="zh-CN" sz="2400">
                <a:solidFill>
                  <a:srgbClr val="000000"/>
                </a:solidFill>
                <a:cs typeface="Times New Roman" panose="02020603050405020304" pitchFamily="18" charset="0"/>
              </a:rPr>
              <a:t>，</a:t>
            </a:r>
            <a:r>
              <a:rPr lang="en-US" altLang="zh-CN" sz="2400">
                <a:solidFill>
                  <a:srgbClr val="000000"/>
                </a:solidFill>
                <a:cs typeface="Times New Roman" panose="02020603050405020304" pitchFamily="18" charset="0"/>
              </a:rPr>
              <a:t>your</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friends</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and</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young</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people</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all</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around</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the</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world</a:t>
            </a:r>
            <a:r>
              <a:rPr lang="en-US" altLang="zh-CN" sz="2400">
                <a:solidFill>
                  <a:srgbClr val="000000"/>
                </a:solidFill>
                <a:latin typeface="宋体" panose="02010600030101010101" pitchFamily="2" charset="-122"/>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根和芽就是你</a:t>
            </a:r>
            <a:r>
              <a:rPr lang="zh-CN" altLang="zh-CN" sz="24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你的朋友和世界各地的年轻人</a:t>
            </a:r>
            <a:r>
              <a:rPr lang="zh-CN" altLang="zh-CN" sz="2400" smtClean="0">
                <a:solidFill>
                  <a:srgbClr val="000000"/>
                </a:solidFill>
                <a:ea typeface="楷体" panose="02010609060101010101" pitchFamily="49" charset="-122"/>
                <a:cs typeface="Times New Roman" panose="02020603050405020304" pitchFamily="18" charset="0"/>
              </a:rPr>
              <a:t>。</a:t>
            </a:r>
            <a:endParaRPr lang="zh-CN" altLang="zh-CN" sz="1050">
              <a:solidFill>
                <a:srgbClr val="000000"/>
              </a:solidFill>
              <a:cs typeface="Times New Roman" panose="02020603050405020304" pitchFamily="18" charset="0"/>
            </a:endParaRPr>
          </a:p>
        </p:txBody>
      </p:sp>
      <p:grpSp>
        <p:nvGrpSpPr>
          <p:cNvPr id="10" name="组合 9"/>
          <p:cNvGrpSpPr/>
          <p:nvPr/>
        </p:nvGrpSpPr>
        <p:grpSpPr>
          <a:xfrm>
            <a:off x="502825" y="1894345"/>
            <a:ext cx="11151159" cy="598551"/>
            <a:chOff x="555339" y="1278285"/>
            <a:chExt cx="11151159" cy="598551"/>
          </a:xfrm>
        </p:grpSpPr>
        <p:pic>
          <p:nvPicPr>
            <p:cNvPr id="11" name="教材原句S.EPS" descr="id:2147487282;FounderCES"/>
            <p:cNvPicPr/>
            <p:nvPr/>
          </p:nvPicPr>
          <p:blipFill rotWithShape="1">
            <a:blip r:embed="rId3"/>
            <a:srcRect l="3668" t="38852" r="22718" b="42104"/>
            <a:stretch/>
          </p:blipFill>
          <p:spPr>
            <a:xfrm>
              <a:off x="679748" y="1414575"/>
              <a:ext cx="9452098" cy="145278"/>
            </a:xfrm>
            <a:prstGeom prst="rect">
              <a:avLst/>
            </a:prstGeom>
          </p:spPr>
        </p:pic>
        <p:pic>
          <p:nvPicPr>
            <p:cNvPr id="12" name="教材原句S.EPS" descr="id:2147487282;FounderCES"/>
            <p:cNvPicPr/>
            <p:nvPr/>
          </p:nvPicPr>
          <p:blipFill rotWithShape="1">
            <a:blip r:embed="rId3"/>
            <a:srcRect l="77581"/>
            <a:stretch/>
          </p:blipFill>
          <p:spPr>
            <a:xfrm>
              <a:off x="10122321" y="1278285"/>
              <a:ext cx="1584177" cy="419828"/>
            </a:xfrm>
            <a:prstGeom prst="rect">
              <a:avLst/>
            </a:prstGeom>
          </p:spPr>
        </p:pic>
        <p:pic>
          <p:nvPicPr>
            <p:cNvPr id="13" name="教材原句S.EPS" descr="id:2147487163;FounderCES"/>
            <p:cNvPicPr/>
            <p:nvPr/>
          </p:nvPicPr>
          <p:blipFill rotWithShape="1">
            <a:blip r:embed="rId3"/>
            <a:srcRect r="98192" b="-43246"/>
            <a:stretch/>
          </p:blipFill>
          <p:spPr>
            <a:xfrm>
              <a:off x="555339" y="1287810"/>
              <a:ext cx="130250" cy="589026"/>
            </a:xfrm>
            <a:prstGeom prst="rect">
              <a:avLst/>
            </a:prstGeom>
          </p:spPr>
        </p:pic>
      </p:grpSp>
      <p:sp>
        <p:nvSpPr>
          <p:cNvPr id="4" name="内容占位符 3"/>
          <p:cNvSpPr>
            <a:spLocks noGrp="1"/>
          </p:cNvSpPr>
          <p:nvPr>
            <p:ph idx="1"/>
          </p:nvPr>
        </p:nvSpPr>
        <p:spPr>
          <a:xfrm>
            <a:off x="360854" y="1342509"/>
            <a:ext cx="11485848" cy="576248"/>
          </a:xfrm>
        </p:spPr>
        <p:txBody>
          <a:bodyPr/>
          <a:lstStyle/>
          <a:p>
            <a:pPr hangingPunct="0">
              <a:spcAft>
                <a:spcPts val="0"/>
              </a:spcAft>
            </a:pPr>
            <a:r>
              <a:rPr lang="en-US" altLang="zh-CN" b="1">
                <a:solidFill>
                  <a:srgbClr val="D9709E"/>
                </a:solidFill>
                <a:latin typeface="Times New Roman" panose="02020603050405020304" pitchFamily="18" charset="0"/>
                <a:ea typeface="宋体" panose="02010600030101010101" pitchFamily="2" charset="-122"/>
                <a:cs typeface="Times New Roman" panose="02020603050405020304" pitchFamily="18" charset="0"/>
              </a:rPr>
              <a:t>all</a:t>
            </a:r>
            <a:r>
              <a:rPr lang="en-US" altLang="zh-CN" b="1">
                <a:solidFill>
                  <a:srgbClr val="D9709E"/>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b="1">
                <a:solidFill>
                  <a:srgbClr val="D9709E"/>
                </a:solidFill>
                <a:latin typeface="Times New Roman" panose="02020603050405020304" pitchFamily="18" charset="0"/>
                <a:ea typeface="宋体" panose="02010600030101010101" pitchFamily="2" charset="-122"/>
                <a:cs typeface="Times New Roman" panose="02020603050405020304" pitchFamily="18" charset="0"/>
              </a:rPr>
              <a:t>around</a:t>
            </a:r>
            <a:r>
              <a:rPr lang="en-US" altLang="zh-CN" b="1">
                <a:solidFill>
                  <a:srgbClr val="D9709E"/>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b="1">
                <a:solidFill>
                  <a:srgbClr val="D9709E"/>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a:solidFill>
                  <a:srgbClr val="D9709E"/>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b="1">
                <a:solidFill>
                  <a:srgbClr val="D9709E"/>
                </a:solidFill>
                <a:latin typeface="Times New Roman" panose="02020603050405020304" pitchFamily="18" charset="0"/>
                <a:ea typeface="宋体" panose="02010600030101010101" pitchFamily="2" charset="-122"/>
                <a:cs typeface="Times New Roman" panose="02020603050405020304" pitchFamily="18" charset="0"/>
              </a:rPr>
              <a:t>world</a:t>
            </a:r>
            <a:r>
              <a:rPr lang="zh-CN" altLang="zh-CN" b="1" smtClean="0">
                <a:solidFill>
                  <a:srgbClr val="D9709E"/>
                </a:solidFill>
                <a:latin typeface="Times New Roman" panose="02020603050405020304" pitchFamily="18" charset="0"/>
                <a:ea typeface="黑体" panose="02010609060101010101" pitchFamily="49" charset="-122"/>
                <a:cs typeface="Times New Roman" panose="02020603050405020304" pitchFamily="18" charset="0"/>
              </a:rPr>
              <a:t>全世界</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2" name="矩形 1"/>
          <p:cNvSpPr/>
          <p:nvPr/>
        </p:nvSpPr>
        <p:spPr>
          <a:xfrm>
            <a:off x="360444" y="3330858"/>
            <a:ext cx="11449272" cy="1754326"/>
          </a:xfrm>
          <a:prstGeom prst="rect">
            <a:avLst/>
          </a:prstGeom>
        </p:spPr>
        <p:txBody>
          <a:bodyPr wrap="square">
            <a:spAutoFit/>
          </a:bodyPr>
          <a:lstStyle/>
          <a:p>
            <a:pPr algn="just">
              <a:lnSpc>
                <a:spcPct val="150000"/>
              </a:lnSpc>
              <a:spcAft>
                <a:spcPts val="0"/>
              </a:spcAft>
            </a:pPr>
            <a:r>
              <a:rPr lang="zh-CN" altLang="zh-CN" sz="2400">
                <a:solidFill>
                  <a:srgbClr val="000000"/>
                </a:solidFill>
                <a:cs typeface="Times New Roman" panose="02020603050405020304" pitchFamily="18" charset="0"/>
              </a:rPr>
              <a:t>• </a:t>
            </a:r>
            <a:r>
              <a:rPr lang="en-US" altLang="zh-CN" sz="2400">
                <a:solidFill>
                  <a:srgbClr val="000000"/>
                </a:solidFill>
                <a:cs typeface="Times New Roman" panose="02020603050405020304" pitchFamily="18" charset="0"/>
              </a:rPr>
              <a:t>We have friends all around the world</a:t>
            </a:r>
            <a:r>
              <a:rPr lang="en-US" altLang="zh-CN" sz="2400">
                <a:solidFill>
                  <a:srgbClr val="000000"/>
                </a:solidFill>
                <a:latin typeface="宋体" panose="02010600030101010101" pitchFamily="2" charset="-122"/>
                <a:cs typeface="Times New Roman" panose="02020603050405020304" pitchFamily="18" charset="0"/>
              </a:rPr>
              <a:t>.</a:t>
            </a:r>
            <a:r>
              <a:rPr lang="en-US" altLang="zh-CN" sz="2400">
                <a:solidFill>
                  <a:srgbClr val="000000"/>
                </a:solidFill>
                <a:cs typeface="Times New Roman" panose="02020603050405020304" pitchFamily="18" charset="0"/>
              </a:rPr>
              <a:t> </a:t>
            </a:r>
            <a:r>
              <a:rPr lang="zh-CN" altLang="zh-CN" sz="2400">
                <a:solidFill>
                  <a:srgbClr val="000000"/>
                </a:solidFill>
                <a:ea typeface="楷体" panose="02010609060101010101" pitchFamily="49" charset="-122"/>
                <a:cs typeface="Times New Roman" panose="02020603050405020304" pitchFamily="18" charset="0"/>
              </a:rPr>
              <a:t>我们的朋友遍天下。</a:t>
            </a:r>
            <a:endParaRPr lang="zh-CN" altLang="zh-CN" sz="1050">
              <a:solidFill>
                <a:srgbClr val="000000"/>
              </a:solidFill>
              <a:cs typeface="Times New Roman" panose="02020603050405020304" pitchFamily="18" charset="0"/>
            </a:endParaRPr>
          </a:p>
          <a:p>
            <a:pPr algn="just">
              <a:lnSpc>
                <a:spcPct val="150000"/>
              </a:lnSpc>
              <a:spcAft>
                <a:spcPts val="0"/>
              </a:spcAft>
            </a:pPr>
            <a:r>
              <a:rPr lang="zh-CN" altLang="zh-CN" sz="2400">
                <a:solidFill>
                  <a:srgbClr val="000000"/>
                </a:solidFill>
                <a:cs typeface="Times New Roman" panose="02020603050405020304" pitchFamily="18" charset="0"/>
              </a:rPr>
              <a:t>• </a:t>
            </a:r>
            <a:r>
              <a:rPr lang="en-US" altLang="zh-CN" sz="2400">
                <a:solidFill>
                  <a:srgbClr val="000000"/>
                </a:solidFill>
                <a:cs typeface="Times New Roman" panose="02020603050405020304" pitchFamily="18" charset="0"/>
              </a:rPr>
              <a:t>There were television crews and pressmen from all around the world</a:t>
            </a:r>
            <a:r>
              <a:rPr lang="en-US" altLang="zh-CN" sz="2400">
                <a:solidFill>
                  <a:srgbClr val="000000"/>
                </a:solidFill>
                <a:latin typeface="宋体" panose="02010600030101010101" pitchFamily="2" charset="-122"/>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来自世界各地的电视工作者和新闻记者齐聚一堂。</a:t>
            </a:r>
            <a:endParaRPr lang="zh-CN" altLang="zh-CN" sz="1050">
              <a:solidFill>
                <a:srgbClr val="000000"/>
              </a:solidFill>
              <a:cs typeface="Times New Roman" panose="02020603050405020304" pitchFamily="18" charset="0"/>
            </a:endParaRPr>
          </a:p>
        </p:txBody>
      </p:sp>
    </p:spTree>
    <p:extLst>
      <p:ext uri="{BB962C8B-B14F-4D97-AF65-F5344CB8AC3E}">
        <p14:creationId xmlns:p14="http://schemas.microsoft.com/office/powerpoint/2010/main" val="381609677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圆角矩形 2"/>
          <p:cNvSpPr/>
          <p:nvPr/>
        </p:nvSpPr>
        <p:spPr bwMode="auto">
          <a:xfrm>
            <a:off x="360854" y="1125711"/>
            <a:ext cx="11422984" cy="2375297"/>
          </a:xfrm>
          <a:prstGeom prst="roundRect">
            <a:avLst>
              <a:gd name="adj" fmla="val 5328"/>
            </a:avLst>
          </a:prstGeom>
          <a:solidFill>
            <a:srgbClr val="E6E1EF"/>
          </a:solidFill>
          <a:ln w="19050" algn="ctr">
            <a:noFill/>
            <a:miter lim="800000"/>
          </a:ln>
        </p:spPr>
        <p:txBody>
          <a:bodyPr vert="horz" wrap="square" lIns="91440" tIns="45720" rIns="91440" bIns="45720" numCol="1" rtlCol="0" anchor="ctr" anchorCtr="0" compatLnSpc="1">
            <a:spAutoFit/>
          </a:bodyPr>
          <a:lstStyle/>
          <a:p>
            <a:pPr algn="just">
              <a:lnSpc>
                <a:spcPct val="150000"/>
              </a:lnSpc>
              <a:spcAft>
                <a:spcPts val="0"/>
              </a:spcAft>
            </a:pPr>
            <a:r>
              <a:rPr lang="en-US" altLang="zh-CN" sz="2400">
                <a:solidFill>
                  <a:srgbClr val="000000"/>
                </a:solidFill>
                <a:cs typeface="Times New Roman" panose="02020603050405020304" pitchFamily="18" charset="0"/>
              </a:rPr>
              <a:t>all over the world </a:t>
            </a:r>
            <a:r>
              <a:rPr lang="zh-CN" altLang="zh-CN" sz="2400">
                <a:solidFill>
                  <a:srgbClr val="000000"/>
                </a:solidFill>
                <a:cs typeface="Times New Roman" panose="02020603050405020304" pitchFamily="18" charset="0"/>
              </a:rPr>
              <a:t>遍及全世界</a:t>
            </a:r>
            <a:endParaRPr lang="zh-CN" altLang="zh-CN" sz="1050">
              <a:solidFill>
                <a:srgbClr val="000000"/>
              </a:solidFill>
              <a:cs typeface="Times New Roman" panose="02020603050405020304" pitchFamily="18" charset="0"/>
            </a:endParaRPr>
          </a:p>
          <a:p>
            <a:pPr algn="just">
              <a:lnSpc>
                <a:spcPct val="150000"/>
              </a:lnSpc>
              <a:spcAft>
                <a:spcPts val="0"/>
              </a:spcAft>
            </a:pPr>
            <a:r>
              <a:rPr lang="en-US" altLang="zh-CN" sz="2400">
                <a:solidFill>
                  <a:srgbClr val="000000"/>
                </a:solidFill>
                <a:cs typeface="Times New Roman" panose="02020603050405020304" pitchFamily="18" charset="0"/>
              </a:rPr>
              <a:t>all through the world </a:t>
            </a:r>
            <a:r>
              <a:rPr lang="zh-CN" altLang="zh-CN" sz="2400">
                <a:solidFill>
                  <a:srgbClr val="000000"/>
                </a:solidFill>
                <a:cs typeface="Times New Roman" panose="02020603050405020304" pitchFamily="18" charset="0"/>
              </a:rPr>
              <a:t>全世界</a:t>
            </a:r>
            <a:endParaRPr lang="zh-CN" altLang="zh-CN" sz="1050">
              <a:solidFill>
                <a:srgbClr val="000000"/>
              </a:solidFill>
              <a:cs typeface="Times New Roman" panose="02020603050405020304" pitchFamily="18" charset="0"/>
            </a:endParaRPr>
          </a:p>
          <a:p>
            <a:pPr algn="just">
              <a:lnSpc>
                <a:spcPct val="150000"/>
              </a:lnSpc>
              <a:spcAft>
                <a:spcPts val="0"/>
              </a:spcAft>
            </a:pPr>
            <a:r>
              <a:rPr lang="en-US" altLang="zh-CN" sz="2400">
                <a:solidFill>
                  <a:srgbClr val="000000"/>
                </a:solidFill>
                <a:cs typeface="Times New Roman" panose="02020603050405020304" pitchFamily="18" charset="0"/>
              </a:rPr>
              <a:t>in the world</a:t>
            </a:r>
            <a:r>
              <a:rPr lang="zh-CN" altLang="zh-CN" sz="2400">
                <a:solidFill>
                  <a:srgbClr val="000000"/>
                </a:solidFill>
                <a:cs typeface="Times New Roman" panose="02020603050405020304" pitchFamily="18" charset="0"/>
              </a:rPr>
              <a:t>世界上</a:t>
            </a:r>
            <a:endParaRPr lang="zh-CN" altLang="zh-CN" sz="1050">
              <a:solidFill>
                <a:srgbClr val="000000"/>
              </a:solidFill>
              <a:cs typeface="Times New Roman" panose="02020603050405020304" pitchFamily="18" charset="0"/>
            </a:endParaRPr>
          </a:p>
          <a:p>
            <a:pPr algn="just">
              <a:lnSpc>
                <a:spcPct val="150000"/>
              </a:lnSpc>
              <a:spcAft>
                <a:spcPts val="0"/>
              </a:spcAft>
            </a:pPr>
            <a:r>
              <a:rPr lang="en-US" altLang="zh-CN" sz="2400">
                <a:solidFill>
                  <a:srgbClr val="000000"/>
                </a:solidFill>
                <a:cs typeface="Times New Roman" panose="02020603050405020304" pitchFamily="18" charset="0"/>
              </a:rPr>
              <a:t>the country and the world</a:t>
            </a:r>
            <a:r>
              <a:rPr lang="zh-CN" altLang="zh-CN" sz="2400">
                <a:solidFill>
                  <a:srgbClr val="000000"/>
                </a:solidFill>
                <a:cs typeface="Times New Roman" panose="02020603050405020304" pitchFamily="18" charset="0"/>
              </a:rPr>
              <a:t>国家和世界　</a:t>
            </a:r>
            <a:endParaRPr lang="zh-CN" altLang="zh-CN" sz="1050">
              <a:solidFill>
                <a:srgbClr val="000000"/>
              </a:solidFill>
              <a:cs typeface="Times New Roman" panose="02020603050405020304" pitchFamily="18" charset="0"/>
            </a:endParaRPr>
          </a:p>
        </p:txBody>
      </p:sp>
      <p:pic>
        <p:nvPicPr>
          <p:cNvPr id="4" name="知识拓展小.EPS" descr="id:2147487177;FounderCES"/>
          <p:cNvPicPr/>
          <p:nvPr/>
        </p:nvPicPr>
        <p:blipFill>
          <a:blip r:embed="rId2"/>
          <a:stretch>
            <a:fillRect/>
          </a:stretch>
        </p:blipFill>
        <p:spPr>
          <a:xfrm>
            <a:off x="910630" y="908720"/>
            <a:ext cx="2088232" cy="410579"/>
          </a:xfrm>
          <a:prstGeom prst="rect">
            <a:avLst/>
          </a:prstGeom>
        </p:spPr>
      </p:pic>
    </p:spTree>
    <p:extLst>
      <p:ext uri="{BB962C8B-B14F-4D97-AF65-F5344CB8AC3E}">
        <p14:creationId xmlns:p14="http://schemas.microsoft.com/office/powerpoint/2010/main" val="381158463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圆角矩形 2"/>
          <p:cNvSpPr/>
          <p:nvPr/>
        </p:nvSpPr>
        <p:spPr bwMode="auto">
          <a:xfrm>
            <a:off x="353453" y="1556792"/>
            <a:ext cx="11449272" cy="1250485"/>
          </a:xfrm>
          <a:prstGeom prst="roundRect">
            <a:avLst/>
          </a:prstGeom>
          <a:solidFill>
            <a:srgbClr val="D3ECE9"/>
          </a:solidFill>
          <a:ln w="19050" algn="ctr">
            <a:noFill/>
            <a:miter lim="800000"/>
          </a:ln>
        </p:spPr>
        <p:txBody>
          <a:bodyPr vert="horz" wrap="square" lIns="91440" tIns="45720" rIns="91440" bIns="45720" numCol="1" rtlCol="0" anchor="ctr" anchorCtr="0" compatLnSpc="1">
            <a:spAutoFit/>
          </a:bodyPr>
          <a:lstStyle/>
          <a:p>
            <a:pPr algn="just">
              <a:lnSpc>
                <a:spcPct val="150000"/>
              </a:lnSpc>
              <a:spcAft>
                <a:spcPts val="0"/>
              </a:spcAft>
            </a:pPr>
            <a:r>
              <a:rPr lang="en-US" altLang="zh-CN" sz="2400">
                <a:solidFill>
                  <a:srgbClr val="000000"/>
                </a:solidFill>
                <a:cs typeface="Times New Roman" panose="02020603050405020304" pitchFamily="18" charset="0"/>
              </a:rPr>
              <a:t>In</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addition</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to</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her</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research</a:t>
            </a:r>
            <a:r>
              <a:rPr lang="zh-CN" altLang="zh-CN" sz="2400">
                <a:solidFill>
                  <a:srgbClr val="000000"/>
                </a:solidFill>
                <a:cs typeface="Times New Roman" panose="02020603050405020304" pitchFamily="18" charset="0"/>
              </a:rPr>
              <a:t>，</a:t>
            </a:r>
            <a:r>
              <a:rPr lang="en-US" altLang="zh-CN" sz="2400">
                <a:solidFill>
                  <a:srgbClr val="000000"/>
                </a:solidFill>
                <a:cs typeface="Times New Roman" panose="02020603050405020304" pitchFamily="18" charset="0"/>
              </a:rPr>
              <a:t>she</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has</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been</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whole-heartedly</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committed</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to</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environmental</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protection</a:t>
            </a:r>
            <a:r>
              <a:rPr lang="en-US" altLang="zh-CN" sz="2400">
                <a:solidFill>
                  <a:srgbClr val="000000"/>
                </a:solidFill>
                <a:latin typeface="宋体" panose="02010600030101010101" pitchFamily="2" charset="-122"/>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除了自己的科研</a:t>
            </a:r>
            <a:r>
              <a:rPr lang="zh-CN" altLang="zh-CN" sz="24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她还全身心地投入环保事业</a:t>
            </a:r>
            <a:r>
              <a:rPr lang="zh-CN" altLang="zh-CN" sz="2400" smtClean="0">
                <a:solidFill>
                  <a:srgbClr val="000000"/>
                </a:solidFill>
                <a:ea typeface="楷体" panose="02010609060101010101" pitchFamily="49" charset="-122"/>
                <a:cs typeface="Times New Roman" panose="02020603050405020304" pitchFamily="18" charset="0"/>
              </a:rPr>
              <a:t>。</a:t>
            </a:r>
            <a:endParaRPr lang="zh-CN" altLang="zh-CN" sz="1050">
              <a:solidFill>
                <a:srgbClr val="000000"/>
              </a:solidFill>
              <a:cs typeface="Times New Roman" panose="02020603050405020304" pitchFamily="18" charset="0"/>
            </a:endParaRPr>
          </a:p>
        </p:txBody>
      </p:sp>
      <p:grpSp>
        <p:nvGrpSpPr>
          <p:cNvPr id="4" name="组合 3"/>
          <p:cNvGrpSpPr/>
          <p:nvPr/>
        </p:nvGrpSpPr>
        <p:grpSpPr>
          <a:xfrm>
            <a:off x="478582" y="1340768"/>
            <a:ext cx="11151159" cy="598551"/>
            <a:chOff x="555339" y="1278285"/>
            <a:chExt cx="11151159" cy="598551"/>
          </a:xfrm>
        </p:grpSpPr>
        <p:pic>
          <p:nvPicPr>
            <p:cNvPr id="5" name="教材原句S.EPS" descr="id:2147487282;FounderCES"/>
            <p:cNvPicPr/>
            <p:nvPr/>
          </p:nvPicPr>
          <p:blipFill rotWithShape="1">
            <a:blip r:embed="rId2"/>
            <a:srcRect l="3668" t="38852" r="22718" b="42104"/>
            <a:stretch/>
          </p:blipFill>
          <p:spPr>
            <a:xfrm>
              <a:off x="679748" y="1414575"/>
              <a:ext cx="9452098" cy="145278"/>
            </a:xfrm>
            <a:prstGeom prst="rect">
              <a:avLst/>
            </a:prstGeom>
          </p:spPr>
        </p:pic>
        <p:pic>
          <p:nvPicPr>
            <p:cNvPr id="6" name="教材原句S.EPS" descr="id:2147487282;FounderCES"/>
            <p:cNvPicPr/>
            <p:nvPr/>
          </p:nvPicPr>
          <p:blipFill rotWithShape="1">
            <a:blip r:embed="rId2"/>
            <a:srcRect l="77581"/>
            <a:stretch/>
          </p:blipFill>
          <p:spPr>
            <a:xfrm>
              <a:off x="10122321" y="1278285"/>
              <a:ext cx="1584177" cy="419828"/>
            </a:xfrm>
            <a:prstGeom prst="rect">
              <a:avLst/>
            </a:prstGeom>
          </p:spPr>
        </p:pic>
        <p:pic>
          <p:nvPicPr>
            <p:cNvPr id="7" name="教材原句S.EPS" descr="id:2147487163;FounderCES"/>
            <p:cNvPicPr/>
            <p:nvPr/>
          </p:nvPicPr>
          <p:blipFill rotWithShape="1">
            <a:blip r:embed="rId2"/>
            <a:srcRect r="98192" b="-43246"/>
            <a:stretch/>
          </p:blipFill>
          <p:spPr>
            <a:xfrm>
              <a:off x="555339" y="1287810"/>
              <a:ext cx="130250" cy="589026"/>
            </a:xfrm>
            <a:prstGeom prst="rect">
              <a:avLst/>
            </a:prstGeom>
          </p:spPr>
        </p:pic>
      </p:grpSp>
      <p:sp>
        <p:nvSpPr>
          <p:cNvPr id="8" name="内容占位符 7"/>
          <p:cNvSpPr>
            <a:spLocks noGrp="1"/>
          </p:cNvSpPr>
          <p:nvPr>
            <p:ph idx="1"/>
          </p:nvPr>
        </p:nvSpPr>
        <p:spPr>
          <a:xfrm>
            <a:off x="360854" y="746120"/>
            <a:ext cx="11485848" cy="576248"/>
          </a:xfrm>
        </p:spPr>
        <p:txBody>
          <a:bodyPr/>
          <a:lstStyle/>
          <a:p>
            <a:pPr hangingPunct="0">
              <a:spcAft>
                <a:spcPts val="0"/>
              </a:spcAft>
            </a:pPr>
            <a:r>
              <a:rPr lang="en-US" altLang="zh-CN" b="1">
                <a:solidFill>
                  <a:srgbClr val="D9709E"/>
                </a:solidFill>
                <a:latin typeface="Times New Roman" panose="02020603050405020304" pitchFamily="18" charset="0"/>
                <a:ea typeface="宋体" panose="02010600030101010101" pitchFamily="2" charset="-122"/>
                <a:cs typeface="Times New Roman" panose="02020603050405020304" pitchFamily="18" charset="0"/>
              </a:rPr>
              <a:t>be</a:t>
            </a:r>
            <a:r>
              <a:rPr lang="en-US" altLang="zh-CN" b="1">
                <a:solidFill>
                  <a:srgbClr val="D9709E"/>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b="1">
                <a:solidFill>
                  <a:srgbClr val="D9709E"/>
                </a:solidFill>
                <a:latin typeface="Times New Roman" panose="02020603050405020304" pitchFamily="18" charset="0"/>
                <a:ea typeface="宋体" panose="02010600030101010101" pitchFamily="2" charset="-122"/>
                <a:cs typeface="Times New Roman" panose="02020603050405020304" pitchFamily="18" charset="0"/>
              </a:rPr>
              <a:t>committed</a:t>
            </a:r>
            <a:r>
              <a:rPr lang="en-US" altLang="zh-CN" b="1">
                <a:solidFill>
                  <a:srgbClr val="D9709E"/>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b="1">
                <a:solidFill>
                  <a:srgbClr val="D9709E"/>
                </a:solidFill>
                <a:latin typeface="Times New Roman" panose="02020603050405020304" pitchFamily="18" charset="0"/>
                <a:ea typeface="宋体" panose="02010600030101010101" pitchFamily="2" charset="-122"/>
                <a:cs typeface="Times New Roman" panose="02020603050405020304" pitchFamily="18" charset="0"/>
              </a:rPr>
              <a:t>to</a:t>
            </a:r>
            <a:r>
              <a:rPr lang="zh-CN" altLang="zh-CN" b="1">
                <a:solidFill>
                  <a:srgbClr val="D9709E"/>
                </a:solidFill>
                <a:latin typeface="Times New Roman" panose="02020603050405020304" pitchFamily="18" charset="0"/>
                <a:ea typeface="黑体" panose="02010609060101010101" pitchFamily="49" charset="-122"/>
                <a:cs typeface="Times New Roman" panose="02020603050405020304" pitchFamily="18" charset="0"/>
              </a:rPr>
              <a:t>投入</a:t>
            </a:r>
            <a:r>
              <a:rPr lang="zh-CN" altLang="zh-CN" b="1">
                <a:solidFill>
                  <a:srgbClr val="D9709E"/>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D9709E"/>
                </a:solidFill>
                <a:latin typeface="Times New Roman" panose="02020603050405020304" pitchFamily="18" charset="0"/>
                <a:ea typeface="黑体" panose="02010609060101010101" pitchFamily="49" charset="-122"/>
                <a:cs typeface="Times New Roman" panose="02020603050405020304" pitchFamily="18" charset="0"/>
              </a:rPr>
              <a:t>承担</a:t>
            </a:r>
            <a:r>
              <a:rPr lang="zh-CN" altLang="zh-CN" b="1">
                <a:solidFill>
                  <a:srgbClr val="D9709E"/>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D9709E"/>
                </a:solidFill>
                <a:latin typeface="Times New Roman" panose="02020603050405020304" pitchFamily="18" charset="0"/>
                <a:ea typeface="黑体" panose="02010609060101010101" pitchFamily="49" charset="-122"/>
                <a:cs typeface="Times New Roman" panose="02020603050405020304" pitchFamily="18" charset="0"/>
              </a:rPr>
              <a:t>致力于</a:t>
            </a:r>
            <a:r>
              <a:rPr lang="zh-CN" altLang="zh-CN" b="1">
                <a:solidFill>
                  <a:srgbClr val="D9709E"/>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D9709E"/>
                </a:solidFill>
                <a:latin typeface="Times New Roman" panose="02020603050405020304" pitchFamily="18" charset="0"/>
                <a:ea typeface="黑体" panose="02010609060101010101" pitchFamily="49" charset="-122"/>
                <a:cs typeface="Times New Roman" panose="02020603050405020304" pitchFamily="18" charset="0"/>
              </a:rPr>
              <a:t>完全</a:t>
            </a:r>
            <a:r>
              <a:rPr lang="zh-CN" altLang="zh-CN" b="1" smtClean="0">
                <a:solidFill>
                  <a:srgbClr val="D9709E"/>
                </a:solidFill>
                <a:latin typeface="Times New Roman" panose="02020603050405020304" pitchFamily="18" charset="0"/>
                <a:ea typeface="黑体" panose="02010609060101010101" pitchFamily="49" charset="-122"/>
                <a:cs typeface="Times New Roman" panose="02020603050405020304" pitchFamily="18" charset="0"/>
              </a:rPr>
              <a:t>旨在</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2" name="矩形 1"/>
          <p:cNvSpPr/>
          <p:nvPr/>
        </p:nvSpPr>
        <p:spPr>
          <a:xfrm>
            <a:off x="360854" y="2776860"/>
            <a:ext cx="11485848" cy="2308324"/>
          </a:xfrm>
          <a:prstGeom prst="rect">
            <a:avLst/>
          </a:prstGeom>
        </p:spPr>
        <p:txBody>
          <a:bodyPr wrap="square">
            <a:spAutoFit/>
          </a:bodyPr>
          <a:lstStyle/>
          <a:p>
            <a:pPr algn="just">
              <a:lnSpc>
                <a:spcPct val="150000"/>
              </a:lnSpc>
              <a:spcAft>
                <a:spcPts val="0"/>
              </a:spcAft>
            </a:pPr>
            <a:r>
              <a:rPr lang="zh-CN" altLang="zh-CN" sz="2400">
                <a:solidFill>
                  <a:srgbClr val="000000"/>
                </a:solidFill>
                <a:cs typeface="Times New Roman" panose="02020603050405020304" pitchFamily="18" charset="0"/>
              </a:rPr>
              <a:t>• </a:t>
            </a:r>
            <a:r>
              <a:rPr lang="en-US" altLang="zh-CN" sz="2400">
                <a:solidFill>
                  <a:srgbClr val="000000"/>
                </a:solidFill>
                <a:cs typeface="Times New Roman" panose="02020603050405020304" pitchFamily="18" charset="0"/>
              </a:rPr>
              <a:t>All of us</a:t>
            </a:r>
            <a:r>
              <a:rPr lang="zh-CN" altLang="zh-CN" sz="2400">
                <a:solidFill>
                  <a:srgbClr val="000000"/>
                </a:solidFill>
                <a:cs typeface="Times New Roman" panose="02020603050405020304" pitchFamily="18" charset="0"/>
              </a:rPr>
              <a:t>，</a:t>
            </a:r>
            <a:r>
              <a:rPr lang="en-US" altLang="zh-CN" sz="2400">
                <a:solidFill>
                  <a:srgbClr val="000000"/>
                </a:solidFill>
                <a:cs typeface="Times New Roman" panose="02020603050405020304" pitchFamily="18" charset="0"/>
              </a:rPr>
              <a:t>myself included</a:t>
            </a:r>
            <a:r>
              <a:rPr lang="zh-CN" altLang="zh-CN" sz="2400">
                <a:solidFill>
                  <a:srgbClr val="000000"/>
                </a:solidFill>
                <a:cs typeface="Times New Roman" panose="02020603050405020304" pitchFamily="18" charset="0"/>
              </a:rPr>
              <a:t>，</a:t>
            </a:r>
            <a:r>
              <a:rPr lang="en-US" altLang="zh-CN" sz="2400">
                <a:solidFill>
                  <a:srgbClr val="000000"/>
                </a:solidFill>
                <a:cs typeface="Times New Roman" panose="02020603050405020304" pitchFamily="18" charset="0"/>
              </a:rPr>
              <a:t>have been totally committed to the Party</a:t>
            </a:r>
            <a:r>
              <a:rPr lang="en-US" altLang="zh-CN" sz="2400">
                <a:solidFill>
                  <a:srgbClr val="000000"/>
                </a:solidFill>
                <a:latin typeface="宋体" panose="02010600030101010101" pitchFamily="2" charset="-122"/>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我们大家</a:t>
            </a:r>
            <a:r>
              <a:rPr lang="zh-CN" altLang="zh-CN" sz="24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包括我本人在内</a:t>
            </a:r>
            <a:r>
              <a:rPr lang="zh-CN" altLang="zh-CN" sz="24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一直都对党绝对忠诚。</a:t>
            </a:r>
            <a:endParaRPr lang="zh-CN" altLang="zh-CN" sz="1050">
              <a:solidFill>
                <a:srgbClr val="000000"/>
              </a:solidFill>
              <a:cs typeface="Times New Roman" panose="02020603050405020304" pitchFamily="18" charset="0"/>
            </a:endParaRPr>
          </a:p>
          <a:p>
            <a:pPr algn="just">
              <a:lnSpc>
                <a:spcPct val="150000"/>
              </a:lnSpc>
              <a:spcAft>
                <a:spcPts val="0"/>
              </a:spcAft>
            </a:pPr>
            <a:r>
              <a:rPr lang="zh-CN" altLang="zh-CN" sz="2400">
                <a:solidFill>
                  <a:srgbClr val="000000"/>
                </a:solidFill>
                <a:cs typeface="Times New Roman" panose="02020603050405020304" pitchFamily="18" charset="0"/>
              </a:rPr>
              <a:t>• </a:t>
            </a:r>
            <a:r>
              <a:rPr lang="en-US" altLang="zh-CN" sz="2400">
                <a:solidFill>
                  <a:srgbClr val="000000"/>
                </a:solidFill>
                <a:cs typeface="Times New Roman" panose="02020603050405020304" pitchFamily="18" charset="0"/>
              </a:rPr>
              <a:t>The government is committed to protecting the interests of tenants</a:t>
            </a:r>
            <a:r>
              <a:rPr lang="en-US" altLang="zh-CN" sz="2400">
                <a:solidFill>
                  <a:srgbClr val="000000"/>
                </a:solidFill>
                <a:latin typeface="宋体" panose="02010600030101010101" pitchFamily="2" charset="-122"/>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政府承诺保护租户们的利益。</a:t>
            </a:r>
            <a:endParaRPr lang="zh-CN" altLang="zh-CN" sz="1050">
              <a:solidFill>
                <a:srgbClr val="000000"/>
              </a:solidFill>
              <a:cs typeface="Times New Roman" panose="02020603050405020304" pitchFamily="18" charset="0"/>
            </a:endParaRPr>
          </a:p>
        </p:txBody>
      </p:sp>
    </p:spTree>
    <p:extLst>
      <p:ext uri="{BB962C8B-B14F-4D97-AF65-F5344CB8AC3E}">
        <p14:creationId xmlns:p14="http://schemas.microsoft.com/office/powerpoint/2010/main" val="76522268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圆角矩形 2"/>
          <p:cNvSpPr/>
          <p:nvPr/>
        </p:nvSpPr>
        <p:spPr bwMode="auto">
          <a:xfrm>
            <a:off x="360854" y="1065797"/>
            <a:ext cx="11422984" cy="3443323"/>
          </a:xfrm>
          <a:prstGeom prst="roundRect">
            <a:avLst>
              <a:gd name="adj" fmla="val 5328"/>
            </a:avLst>
          </a:prstGeom>
          <a:solidFill>
            <a:srgbClr val="E6E1EF"/>
          </a:solidFill>
          <a:ln w="19050" algn="ctr">
            <a:noFill/>
            <a:miter lim="800000"/>
          </a:ln>
        </p:spPr>
        <p:txBody>
          <a:bodyPr vert="horz" wrap="square" lIns="91440" tIns="45720" rIns="91440" bIns="45720" numCol="1" rtlCol="0" anchor="ctr" anchorCtr="0" compatLnSpc="1">
            <a:spAutoFit/>
          </a:bodyPr>
          <a:lstStyle/>
          <a:p>
            <a:pPr algn="just">
              <a:lnSpc>
                <a:spcPct val="150000"/>
              </a:lnSpc>
              <a:spcAft>
                <a:spcPts val="0"/>
              </a:spcAft>
            </a:pPr>
            <a:r>
              <a:rPr lang="en-US" altLang="zh-CN" sz="2400">
                <a:solidFill>
                  <a:srgbClr val="000000"/>
                </a:solidFill>
                <a:cs typeface="Times New Roman" panose="02020603050405020304" pitchFamily="18" charset="0"/>
              </a:rPr>
              <a:t>commit </a:t>
            </a:r>
            <a:r>
              <a:rPr lang="en-US" altLang="zh-CN" sz="2400" i="1">
                <a:solidFill>
                  <a:srgbClr val="000000"/>
                </a:solidFill>
                <a:cs typeface="Times New Roman" panose="02020603050405020304" pitchFamily="18" charset="0"/>
              </a:rPr>
              <a:t>vt</a:t>
            </a:r>
            <a:r>
              <a:rPr lang="en-US" altLang="zh-CN" sz="2400">
                <a:solidFill>
                  <a:srgbClr val="000000"/>
                </a:solidFill>
                <a:latin typeface="宋体" panose="02010600030101010101" pitchFamily="2" charset="-122"/>
                <a:cs typeface="Times New Roman" panose="02020603050405020304" pitchFamily="18" charset="0"/>
              </a:rPr>
              <a:t>.</a:t>
            </a:r>
            <a:r>
              <a:rPr lang="en-US" altLang="zh-CN" sz="2400">
                <a:solidFill>
                  <a:srgbClr val="000000"/>
                </a:solidFill>
                <a:cs typeface="Times New Roman" panose="02020603050405020304" pitchFamily="18" charset="0"/>
              </a:rPr>
              <a:t> </a:t>
            </a:r>
            <a:r>
              <a:rPr lang="zh-CN" altLang="zh-CN" sz="2400">
                <a:solidFill>
                  <a:srgbClr val="000000"/>
                </a:solidFill>
                <a:cs typeface="Times New Roman" panose="02020603050405020304" pitchFamily="18" charset="0"/>
              </a:rPr>
              <a:t>投入；犯（</a:t>
            </a:r>
            <a:r>
              <a:rPr lang="zh-CN" altLang="zh-CN" sz="2400">
                <a:solidFill>
                  <a:srgbClr val="000000"/>
                </a:solidFill>
                <a:ea typeface="楷体" panose="02010609060101010101" pitchFamily="49" charset="-122"/>
                <a:cs typeface="Times New Roman" panose="02020603050405020304" pitchFamily="18" charset="0"/>
              </a:rPr>
              <a:t>罪</a:t>
            </a:r>
            <a:r>
              <a:rPr lang="zh-CN" altLang="zh-CN" sz="2400">
                <a:solidFill>
                  <a:srgbClr val="000000"/>
                </a:solidFill>
                <a:cs typeface="Times New Roman" panose="02020603050405020304" pitchFamily="18" charset="0"/>
              </a:rPr>
              <a:t>），做（</a:t>
            </a:r>
            <a:r>
              <a:rPr lang="zh-CN" altLang="zh-CN" sz="2400">
                <a:solidFill>
                  <a:srgbClr val="000000"/>
                </a:solidFill>
                <a:ea typeface="楷体" panose="02010609060101010101" pitchFamily="49" charset="-122"/>
                <a:cs typeface="Times New Roman" panose="02020603050405020304" pitchFamily="18" charset="0"/>
              </a:rPr>
              <a:t>错事等</a:t>
            </a:r>
            <a:r>
              <a:rPr lang="zh-CN" altLang="zh-CN" sz="2400">
                <a:solidFill>
                  <a:srgbClr val="000000"/>
                </a:solidFill>
                <a:cs typeface="Times New Roman" panose="02020603050405020304" pitchFamily="18" charset="0"/>
              </a:rPr>
              <a:t>）；把</a:t>
            </a:r>
            <a:r>
              <a:rPr lang="en-US" altLang="zh-CN" sz="2400">
                <a:solidFill>
                  <a:srgbClr val="000000"/>
                </a:solidFill>
                <a:latin typeface="宋体" panose="02010600030101010101" pitchFamily="2" charset="-122"/>
                <a:cs typeface="Times New Roman" panose="02020603050405020304" pitchFamily="18" charset="0"/>
              </a:rPr>
              <a:t>……</a:t>
            </a:r>
            <a:r>
              <a:rPr lang="zh-CN" altLang="zh-CN" sz="2400">
                <a:solidFill>
                  <a:srgbClr val="000000"/>
                </a:solidFill>
                <a:cs typeface="Times New Roman" panose="02020603050405020304" pitchFamily="18" charset="0"/>
              </a:rPr>
              <a:t>委托于，交付；使承担义务，作出保证</a:t>
            </a:r>
            <a:endParaRPr lang="zh-CN" altLang="zh-CN" sz="1050">
              <a:solidFill>
                <a:srgbClr val="000000"/>
              </a:solidFill>
              <a:cs typeface="Times New Roman" panose="02020603050405020304" pitchFamily="18" charset="0"/>
            </a:endParaRPr>
          </a:p>
          <a:p>
            <a:pPr algn="just">
              <a:lnSpc>
                <a:spcPct val="150000"/>
              </a:lnSpc>
              <a:spcAft>
                <a:spcPts val="0"/>
              </a:spcAft>
            </a:pPr>
            <a:r>
              <a:rPr lang="en-US" altLang="zh-CN" sz="2400">
                <a:solidFill>
                  <a:srgbClr val="000000"/>
                </a:solidFill>
                <a:cs typeface="Times New Roman" panose="02020603050405020304" pitchFamily="18" charset="0"/>
              </a:rPr>
              <a:t>commit sb/oneself to </a:t>
            </a:r>
            <a:r>
              <a:rPr lang="zh-CN" altLang="zh-CN" sz="2400">
                <a:solidFill>
                  <a:srgbClr val="000000"/>
                </a:solidFill>
                <a:cs typeface="Times New Roman" panose="02020603050405020304" pitchFamily="18" charset="0"/>
              </a:rPr>
              <a:t>（</a:t>
            </a:r>
            <a:r>
              <a:rPr lang="en-US" altLang="zh-CN" sz="2400">
                <a:solidFill>
                  <a:srgbClr val="000000"/>
                </a:solidFill>
                <a:cs typeface="Times New Roman" panose="02020603050405020304" pitchFamily="18" charset="0"/>
              </a:rPr>
              <a:t>doing</a:t>
            </a:r>
            <a:r>
              <a:rPr lang="zh-CN" altLang="zh-CN" sz="2400">
                <a:solidFill>
                  <a:srgbClr val="000000"/>
                </a:solidFill>
                <a:cs typeface="Times New Roman" panose="02020603050405020304" pitchFamily="18" charset="0"/>
              </a:rPr>
              <a:t>） </a:t>
            </a:r>
            <a:r>
              <a:rPr lang="en-US" altLang="zh-CN" sz="2400">
                <a:solidFill>
                  <a:srgbClr val="000000"/>
                </a:solidFill>
                <a:cs typeface="Times New Roman" panose="02020603050405020304" pitchFamily="18" charset="0"/>
              </a:rPr>
              <a:t>sth </a:t>
            </a:r>
            <a:r>
              <a:rPr lang="zh-CN" altLang="zh-CN" sz="2400">
                <a:solidFill>
                  <a:srgbClr val="000000"/>
                </a:solidFill>
                <a:cs typeface="Times New Roman" panose="02020603050405020304" pitchFamily="18" charset="0"/>
              </a:rPr>
              <a:t>承诺某人</a:t>
            </a:r>
            <a:r>
              <a:rPr lang="en-US" altLang="zh-CN" sz="2400">
                <a:solidFill>
                  <a:srgbClr val="000000"/>
                </a:solidFill>
                <a:cs typeface="Times New Roman" panose="02020603050405020304" pitchFamily="18" charset="0"/>
              </a:rPr>
              <a:t>/</a:t>
            </a:r>
            <a:r>
              <a:rPr lang="zh-CN" altLang="zh-CN" sz="2400">
                <a:solidFill>
                  <a:srgbClr val="000000"/>
                </a:solidFill>
                <a:cs typeface="Times New Roman" panose="02020603050405020304" pitchFamily="18" charset="0"/>
              </a:rPr>
              <a:t>自己（</a:t>
            </a:r>
            <a:r>
              <a:rPr lang="zh-CN" altLang="zh-CN" sz="2400">
                <a:solidFill>
                  <a:srgbClr val="000000"/>
                </a:solidFill>
                <a:ea typeface="楷体" panose="02010609060101010101" pitchFamily="49" charset="-122"/>
                <a:cs typeface="Times New Roman" panose="02020603050405020304" pitchFamily="18" charset="0"/>
              </a:rPr>
              <a:t>做</a:t>
            </a:r>
            <a:r>
              <a:rPr lang="zh-CN" altLang="zh-CN" sz="2400">
                <a:solidFill>
                  <a:srgbClr val="000000"/>
                </a:solidFill>
                <a:cs typeface="Times New Roman" panose="02020603050405020304" pitchFamily="18" charset="0"/>
              </a:rPr>
              <a:t>）某事</a:t>
            </a:r>
            <a:endParaRPr lang="zh-CN" altLang="zh-CN" sz="1050">
              <a:solidFill>
                <a:srgbClr val="000000"/>
              </a:solidFill>
              <a:cs typeface="Times New Roman" panose="02020603050405020304" pitchFamily="18" charset="0"/>
            </a:endParaRPr>
          </a:p>
          <a:p>
            <a:pPr algn="just">
              <a:lnSpc>
                <a:spcPct val="150000"/>
              </a:lnSpc>
              <a:spcAft>
                <a:spcPts val="0"/>
              </a:spcAft>
            </a:pPr>
            <a:r>
              <a:rPr lang="en-US" altLang="zh-CN" sz="2400">
                <a:solidFill>
                  <a:srgbClr val="000000"/>
                </a:solidFill>
                <a:cs typeface="Times New Roman" panose="02020603050405020304" pitchFamily="18" charset="0"/>
              </a:rPr>
              <a:t>commit sb/oneself to do sth </a:t>
            </a:r>
            <a:r>
              <a:rPr lang="zh-CN" altLang="zh-CN" sz="2400">
                <a:solidFill>
                  <a:srgbClr val="000000"/>
                </a:solidFill>
                <a:cs typeface="Times New Roman" panose="02020603050405020304" pitchFamily="18" charset="0"/>
              </a:rPr>
              <a:t>承诺某人</a:t>
            </a:r>
            <a:r>
              <a:rPr lang="en-US" altLang="zh-CN" sz="2400">
                <a:solidFill>
                  <a:srgbClr val="000000"/>
                </a:solidFill>
                <a:cs typeface="Times New Roman" panose="02020603050405020304" pitchFamily="18" charset="0"/>
              </a:rPr>
              <a:t>/</a:t>
            </a:r>
            <a:r>
              <a:rPr lang="zh-CN" altLang="zh-CN" sz="2400">
                <a:solidFill>
                  <a:srgbClr val="000000"/>
                </a:solidFill>
                <a:cs typeface="Times New Roman" panose="02020603050405020304" pitchFamily="18" charset="0"/>
              </a:rPr>
              <a:t>自己做某事</a:t>
            </a:r>
            <a:endParaRPr lang="zh-CN" altLang="zh-CN" sz="1050">
              <a:solidFill>
                <a:srgbClr val="000000"/>
              </a:solidFill>
              <a:cs typeface="Times New Roman" panose="02020603050405020304" pitchFamily="18" charset="0"/>
            </a:endParaRPr>
          </a:p>
          <a:p>
            <a:pPr algn="just">
              <a:lnSpc>
                <a:spcPct val="150000"/>
              </a:lnSpc>
              <a:spcAft>
                <a:spcPts val="0"/>
              </a:spcAft>
            </a:pPr>
            <a:r>
              <a:rPr lang="en-US" altLang="zh-CN" sz="2400">
                <a:solidFill>
                  <a:srgbClr val="000000"/>
                </a:solidFill>
                <a:cs typeface="Times New Roman" panose="02020603050405020304" pitchFamily="18" charset="0"/>
              </a:rPr>
              <a:t>commit to... </a:t>
            </a:r>
            <a:r>
              <a:rPr lang="zh-CN" altLang="zh-CN" sz="2400">
                <a:solidFill>
                  <a:srgbClr val="000000"/>
                </a:solidFill>
                <a:cs typeface="Times New Roman" panose="02020603050405020304" pitchFamily="18" charset="0"/>
              </a:rPr>
              <a:t>忠于</a:t>
            </a:r>
            <a:r>
              <a:rPr lang="en-US" altLang="zh-CN" sz="2400">
                <a:solidFill>
                  <a:srgbClr val="000000"/>
                </a:solidFill>
                <a:latin typeface="宋体" panose="02010600030101010101" pitchFamily="2" charset="-122"/>
                <a:cs typeface="Times New Roman" panose="02020603050405020304" pitchFamily="18" charset="0"/>
              </a:rPr>
              <a:t>……</a:t>
            </a:r>
            <a:r>
              <a:rPr lang="zh-CN" altLang="zh-CN" sz="2400">
                <a:solidFill>
                  <a:srgbClr val="000000"/>
                </a:solidFill>
                <a:cs typeface="Times New Roman" panose="02020603050405020304" pitchFamily="18" charset="0"/>
              </a:rPr>
              <a:t>，全身心地投入</a:t>
            </a:r>
            <a:r>
              <a:rPr lang="en-US" altLang="zh-CN" sz="2400">
                <a:solidFill>
                  <a:srgbClr val="000000"/>
                </a:solidFill>
                <a:latin typeface="宋体" panose="02010600030101010101" pitchFamily="2" charset="-122"/>
                <a:cs typeface="Times New Roman" panose="02020603050405020304" pitchFamily="18" charset="0"/>
              </a:rPr>
              <a:t>……</a:t>
            </a:r>
            <a:endParaRPr lang="zh-CN" altLang="zh-CN" sz="1050">
              <a:solidFill>
                <a:srgbClr val="000000"/>
              </a:solidFill>
              <a:cs typeface="Times New Roman" panose="02020603050405020304" pitchFamily="18" charset="0"/>
            </a:endParaRPr>
          </a:p>
          <a:p>
            <a:pPr algn="just">
              <a:lnSpc>
                <a:spcPct val="150000"/>
              </a:lnSpc>
              <a:spcAft>
                <a:spcPts val="0"/>
              </a:spcAft>
            </a:pPr>
            <a:r>
              <a:rPr lang="en-US" altLang="zh-CN" sz="2400">
                <a:solidFill>
                  <a:srgbClr val="000000"/>
                </a:solidFill>
                <a:cs typeface="Times New Roman" panose="02020603050405020304" pitchFamily="18" charset="0"/>
              </a:rPr>
              <a:t>commit a crime </a:t>
            </a:r>
            <a:r>
              <a:rPr lang="zh-CN" altLang="zh-CN" sz="2400">
                <a:solidFill>
                  <a:srgbClr val="000000"/>
                </a:solidFill>
                <a:cs typeface="Times New Roman" panose="02020603050405020304" pitchFamily="18" charset="0"/>
              </a:rPr>
              <a:t>犯罪 </a:t>
            </a:r>
            <a:r>
              <a:rPr lang="en-US" altLang="zh-CN" sz="2400">
                <a:solidFill>
                  <a:srgbClr val="000000"/>
                </a:solidFill>
                <a:cs typeface="Times New Roman" panose="02020603050405020304" pitchFamily="18" charset="0"/>
              </a:rPr>
              <a:t>commit suicide </a:t>
            </a:r>
            <a:r>
              <a:rPr lang="zh-CN" altLang="zh-CN" sz="2400">
                <a:solidFill>
                  <a:srgbClr val="000000"/>
                </a:solidFill>
                <a:cs typeface="Times New Roman" panose="02020603050405020304" pitchFamily="18" charset="0"/>
              </a:rPr>
              <a:t>自杀　</a:t>
            </a:r>
            <a:endParaRPr lang="zh-CN" altLang="zh-CN" sz="1050">
              <a:solidFill>
                <a:srgbClr val="000000"/>
              </a:solidFill>
              <a:cs typeface="Times New Roman" panose="02020603050405020304" pitchFamily="18" charset="0"/>
            </a:endParaRPr>
          </a:p>
        </p:txBody>
      </p:sp>
      <p:pic>
        <p:nvPicPr>
          <p:cNvPr id="4" name="知识拓展小.EPS" descr="id:2147487177;FounderCES"/>
          <p:cNvPicPr/>
          <p:nvPr/>
        </p:nvPicPr>
        <p:blipFill>
          <a:blip r:embed="rId2"/>
          <a:stretch>
            <a:fillRect/>
          </a:stretch>
        </p:blipFill>
        <p:spPr>
          <a:xfrm>
            <a:off x="694606" y="860507"/>
            <a:ext cx="2088232" cy="410579"/>
          </a:xfrm>
          <a:prstGeom prst="rect">
            <a:avLst/>
          </a:prstGeom>
        </p:spPr>
      </p:pic>
      <p:sp>
        <p:nvSpPr>
          <p:cNvPr id="5" name="矩形 4"/>
          <p:cNvSpPr/>
          <p:nvPr/>
        </p:nvSpPr>
        <p:spPr>
          <a:xfrm>
            <a:off x="360854" y="4437112"/>
            <a:ext cx="11422984" cy="1200329"/>
          </a:xfrm>
          <a:prstGeom prst="rect">
            <a:avLst/>
          </a:prstGeom>
        </p:spPr>
        <p:txBody>
          <a:bodyPr wrap="square">
            <a:spAutoFit/>
          </a:bodyPr>
          <a:lstStyle/>
          <a:p>
            <a:pPr algn="just">
              <a:lnSpc>
                <a:spcPct val="150000"/>
              </a:lnSpc>
              <a:spcAft>
                <a:spcPts val="0"/>
              </a:spcAft>
            </a:pPr>
            <a:r>
              <a:rPr lang="en-US" altLang="zh-CN" sz="2400" smtClean="0">
                <a:solidFill>
                  <a:srgbClr val="000000"/>
                </a:solidFill>
                <a:cs typeface="Times New Roman" panose="02020603050405020304" pitchFamily="18" charset="0"/>
              </a:rPr>
              <a:t>             commit </a:t>
            </a:r>
            <a:r>
              <a:rPr lang="en-US" altLang="zh-CN" sz="2400">
                <a:solidFill>
                  <a:srgbClr val="000000"/>
                </a:solidFill>
                <a:cs typeface="Times New Roman" panose="02020603050405020304" pitchFamily="18" charset="0"/>
              </a:rPr>
              <a:t>oneself to </a:t>
            </a:r>
            <a:r>
              <a:rPr lang="zh-CN" altLang="zh-CN" sz="2400">
                <a:solidFill>
                  <a:srgbClr val="000000"/>
                </a:solidFill>
                <a:cs typeface="Times New Roman" panose="02020603050405020304" pitchFamily="18" charset="0"/>
              </a:rPr>
              <a:t>（</a:t>
            </a:r>
            <a:r>
              <a:rPr lang="en-US" altLang="zh-CN" sz="2400">
                <a:solidFill>
                  <a:srgbClr val="000000"/>
                </a:solidFill>
                <a:cs typeface="Times New Roman" panose="02020603050405020304" pitchFamily="18" charset="0"/>
              </a:rPr>
              <a:t>doing</a:t>
            </a:r>
            <a:r>
              <a:rPr lang="zh-CN" altLang="zh-CN" sz="2400">
                <a:solidFill>
                  <a:srgbClr val="000000"/>
                </a:solidFill>
                <a:cs typeface="Times New Roman" panose="02020603050405020304" pitchFamily="18" charset="0"/>
              </a:rPr>
              <a:t>） </a:t>
            </a:r>
            <a:r>
              <a:rPr lang="en-US" altLang="zh-CN" sz="2400">
                <a:solidFill>
                  <a:srgbClr val="000000"/>
                </a:solidFill>
                <a:cs typeface="Times New Roman" panose="02020603050405020304" pitchFamily="18" charset="0"/>
              </a:rPr>
              <a:t>sth</a:t>
            </a:r>
            <a:r>
              <a:rPr lang="zh-CN" altLang="zh-CN" sz="2400">
                <a:solidFill>
                  <a:srgbClr val="000000"/>
                </a:solidFill>
                <a:cs typeface="Times New Roman" panose="02020603050405020304" pitchFamily="18" charset="0"/>
              </a:rPr>
              <a:t>表示</a:t>
            </a:r>
            <a:r>
              <a:rPr lang="en-US" altLang="zh-CN" sz="2400">
                <a:solidFill>
                  <a:srgbClr val="000000"/>
                </a:solidFill>
                <a:latin typeface="宋体" panose="02010600030101010101" pitchFamily="2" charset="-122"/>
                <a:cs typeface="Times New Roman" panose="02020603050405020304" pitchFamily="18" charset="0"/>
              </a:rPr>
              <a:t>“</a:t>
            </a:r>
            <a:r>
              <a:rPr lang="zh-CN" altLang="zh-CN" sz="2400">
                <a:solidFill>
                  <a:srgbClr val="000000"/>
                </a:solidFill>
                <a:cs typeface="Times New Roman" panose="02020603050405020304" pitchFamily="18" charset="0"/>
              </a:rPr>
              <a:t>专心致志于</a:t>
            </a:r>
            <a:r>
              <a:rPr lang="en-US" altLang="zh-CN" sz="2400">
                <a:solidFill>
                  <a:srgbClr val="000000"/>
                </a:solidFill>
                <a:latin typeface="宋体" panose="02010600030101010101" pitchFamily="2" charset="-122"/>
                <a:cs typeface="Times New Roman" panose="02020603050405020304" pitchFamily="18" charset="0"/>
              </a:rPr>
              <a:t>……”</a:t>
            </a:r>
            <a:r>
              <a:rPr lang="zh-CN" altLang="zh-CN" sz="2400">
                <a:solidFill>
                  <a:srgbClr val="000000"/>
                </a:solidFill>
                <a:cs typeface="Times New Roman" panose="02020603050405020304" pitchFamily="18" charset="0"/>
              </a:rPr>
              <a:t>，</a:t>
            </a:r>
            <a:r>
              <a:rPr lang="en-US" altLang="zh-CN" sz="2400">
                <a:solidFill>
                  <a:srgbClr val="000000"/>
                </a:solidFill>
                <a:cs typeface="Times New Roman" panose="02020603050405020304" pitchFamily="18" charset="0"/>
              </a:rPr>
              <a:t>to</a:t>
            </a:r>
            <a:r>
              <a:rPr lang="zh-CN" altLang="zh-CN" sz="2400">
                <a:solidFill>
                  <a:srgbClr val="000000"/>
                </a:solidFill>
                <a:cs typeface="Times New Roman" panose="02020603050405020304" pitchFamily="18" charset="0"/>
              </a:rPr>
              <a:t>是介词，后接名词、代词或动名词。</a:t>
            </a:r>
            <a:endParaRPr lang="zh-CN" altLang="zh-CN" sz="1050">
              <a:solidFill>
                <a:srgbClr val="000000"/>
              </a:solidFill>
              <a:cs typeface="Times New Roman" panose="02020603050405020304" pitchFamily="18" charset="0"/>
            </a:endParaRPr>
          </a:p>
        </p:txBody>
      </p:sp>
      <p:pic>
        <p:nvPicPr>
          <p:cNvPr id="6" name="TS14.eps" descr="id:2147487781;FounderCES"/>
          <p:cNvPicPr/>
          <p:nvPr/>
        </p:nvPicPr>
        <p:blipFill>
          <a:blip r:embed="rId3"/>
          <a:stretch>
            <a:fillRect/>
          </a:stretch>
        </p:blipFill>
        <p:spPr>
          <a:xfrm>
            <a:off x="383690" y="4655207"/>
            <a:ext cx="891540" cy="299720"/>
          </a:xfrm>
          <a:prstGeom prst="rect">
            <a:avLst/>
          </a:prstGeom>
        </p:spPr>
      </p:pic>
    </p:spTree>
    <p:extLst>
      <p:ext uri="{BB962C8B-B14F-4D97-AF65-F5344CB8AC3E}">
        <p14:creationId xmlns:p14="http://schemas.microsoft.com/office/powerpoint/2010/main" val="223629419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TS8.EPS" descr="id:2147487170;FounderCES"/>
          <p:cNvPicPr/>
          <p:nvPr/>
        </p:nvPicPr>
        <p:blipFill>
          <a:blip r:embed="rId2"/>
          <a:stretch>
            <a:fillRect/>
          </a:stretch>
        </p:blipFill>
        <p:spPr>
          <a:xfrm>
            <a:off x="443070" y="935354"/>
            <a:ext cx="1008112" cy="342157"/>
          </a:xfrm>
          <a:prstGeom prst="rect">
            <a:avLst/>
          </a:prstGeom>
        </p:spPr>
      </p:pic>
      <p:sp>
        <p:nvSpPr>
          <p:cNvPr id="4" name="圆角矩形 3"/>
          <p:cNvSpPr/>
          <p:nvPr/>
        </p:nvSpPr>
        <p:spPr bwMode="auto">
          <a:xfrm>
            <a:off x="334566" y="3161513"/>
            <a:ext cx="11593288" cy="950119"/>
          </a:xfrm>
          <a:prstGeom prst="roundRect">
            <a:avLst>
              <a:gd name="adj" fmla="val 5328"/>
            </a:avLst>
          </a:prstGeom>
          <a:solidFill>
            <a:srgbClr val="E6E1EF"/>
          </a:solidFill>
          <a:ln w="19050" algn="ctr">
            <a:noFill/>
            <a:miter lim="800000"/>
          </a:ln>
        </p:spPr>
        <p:txBody>
          <a:bodyPr vert="horz" wrap="square" lIns="91440" tIns="45720" rIns="91440" bIns="45720" numCol="1" rtlCol="0" anchor="ctr" anchorCtr="0" compatLnSpc="1">
            <a:spAutoFit/>
          </a:bodyPr>
          <a:lstStyle/>
          <a:p>
            <a:pPr algn="just">
              <a:lnSpc>
                <a:spcPct val="150000"/>
              </a:lnSpc>
              <a:spcAft>
                <a:spcPts val="0"/>
              </a:spcAft>
            </a:pPr>
            <a:endParaRPr lang="en-US" altLang="zh-CN" sz="1200" smtClean="0">
              <a:solidFill>
                <a:srgbClr val="000000"/>
              </a:solidFill>
              <a:cs typeface="Times New Roman" panose="02020603050405020304" pitchFamily="18" charset="0"/>
            </a:endParaRPr>
          </a:p>
          <a:p>
            <a:pPr algn="just">
              <a:lnSpc>
                <a:spcPct val="150000"/>
              </a:lnSpc>
              <a:spcAft>
                <a:spcPts val="0"/>
              </a:spcAft>
            </a:pPr>
            <a:r>
              <a:rPr lang="en-US" altLang="zh-CN" sz="2400" smtClean="0">
                <a:solidFill>
                  <a:srgbClr val="000000"/>
                </a:solidFill>
                <a:cs typeface="Times New Roman" panose="02020603050405020304" pitchFamily="18" charset="0"/>
              </a:rPr>
              <a:t>solve </a:t>
            </a:r>
            <a:r>
              <a:rPr lang="en-US" altLang="zh-CN" sz="2400" i="1">
                <a:solidFill>
                  <a:srgbClr val="000000"/>
                </a:solidFill>
                <a:latin typeface="Book Antiqua" panose="02040602050305030304" pitchFamily="18" charset="0"/>
                <a:cs typeface="Times New Roman" panose="02020603050405020304" pitchFamily="18" charset="0"/>
              </a:rPr>
              <a:t>v</a:t>
            </a:r>
            <a:r>
              <a:rPr lang="en-US" altLang="zh-CN" sz="2400">
                <a:solidFill>
                  <a:srgbClr val="000000"/>
                </a:solidFill>
                <a:latin typeface="宋体" panose="02010600030101010101" pitchFamily="2" charset="-122"/>
                <a:cs typeface="Times New Roman" panose="02020603050405020304" pitchFamily="18" charset="0"/>
              </a:rPr>
              <a:t>.</a:t>
            </a:r>
            <a:r>
              <a:rPr lang="en-US" altLang="zh-CN" sz="2400">
                <a:solidFill>
                  <a:srgbClr val="000000"/>
                </a:solidFill>
                <a:cs typeface="Times New Roman" panose="02020603050405020304" pitchFamily="18" charset="0"/>
              </a:rPr>
              <a:t> </a:t>
            </a:r>
            <a:r>
              <a:rPr lang="zh-CN" altLang="zh-CN" sz="2400">
                <a:solidFill>
                  <a:srgbClr val="000000"/>
                </a:solidFill>
                <a:cs typeface="Times New Roman" panose="02020603050405020304" pitchFamily="18" charset="0"/>
              </a:rPr>
              <a:t>解决　</a:t>
            </a:r>
            <a:endParaRPr lang="zh-CN" altLang="zh-CN" sz="1050">
              <a:solidFill>
                <a:srgbClr val="000000"/>
              </a:solidFill>
              <a:cs typeface="Times New Roman" panose="02020603050405020304" pitchFamily="18" charset="0"/>
            </a:endParaRPr>
          </a:p>
        </p:txBody>
      </p:sp>
      <p:pic>
        <p:nvPicPr>
          <p:cNvPr id="5" name="知识拓展小.EPS" descr="id:2147487177;FounderCES"/>
          <p:cNvPicPr/>
          <p:nvPr/>
        </p:nvPicPr>
        <p:blipFill>
          <a:blip r:embed="rId3"/>
          <a:stretch>
            <a:fillRect/>
          </a:stretch>
        </p:blipFill>
        <p:spPr>
          <a:xfrm>
            <a:off x="550590" y="2996952"/>
            <a:ext cx="2088232" cy="410579"/>
          </a:xfrm>
          <a:prstGeom prst="rect">
            <a:avLst/>
          </a:prstGeom>
        </p:spPr>
      </p:pic>
      <p:sp>
        <p:nvSpPr>
          <p:cNvPr id="6" name="内容占位符 5"/>
          <p:cNvSpPr>
            <a:spLocks noGrp="1"/>
          </p:cNvSpPr>
          <p:nvPr>
            <p:ph idx="1"/>
          </p:nvPr>
        </p:nvSpPr>
        <p:spPr>
          <a:xfrm>
            <a:off x="369998" y="692696"/>
            <a:ext cx="11485848" cy="2308324"/>
          </a:xfrm>
        </p:spPr>
        <p:txBody>
          <a:bodyPr/>
          <a:lstStyle/>
          <a:p>
            <a:pPr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a/the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solution to </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的解决办法</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解答</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find/offer/seek/put forward a solution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找到</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提供</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寻找</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提出解决办法</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UN leaders are working hard to find a peaceful solution to the conflict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联合国领导人正在努力寻找和平解决冲突的办法</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2" name="矩形 1"/>
          <p:cNvSpPr/>
          <p:nvPr/>
        </p:nvSpPr>
        <p:spPr>
          <a:xfrm>
            <a:off x="443070" y="3956863"/>
            <a:ext cx="11412776" cy="1200329"/>
          </a:xfrm>
          <a:prstGeom prst="rect">
            <a:avLst/>
          </a:prstGeom>
        </p:spPr>
        <p:txBody>
          <a:bodyPr wrap="square">
            <a:spAutoFit/>
          </a:bodyPr>
          <a:lstStyle/>
          <a:p>
            <a:pPr algn="just">
              <a:lnSpc>
                <a:spcPct val="150000"/>
              </a:lnSpc>
              <a:spcAft>
                <a:spcPts val="0"/>
              </a:spcAft>
            </a:pPr>
            <a:r>
              <a:rPr lang="zh-CN" altLang="zh-CN" sz="2400">
                <a:solidFill>
                  <a:srgbClr val="000000"/>
                </a:solidFill>
                <a:cs typeface="Times New Roman" panose="02020603050405020304" pitchFamily="18" charset="0"/>
              </a:rPr>
              <a:t>• </a:t>
            </a:r>
            <a:r>
              <a:rPr lang="en-US" altLang="zh-CN" sz="2400">
                <a:solidFill>
                  <a:srgbClr val="000000"/>
                </a:solidFill>
                <a:cs typeface="Times New Roman" panose="02020603050405020304" pitchFamily="18" charset="0"/>
              </a:rPr>
              <a:t>You can’t solve anything by just running away</a:t>
            </a:r>
            <a:r>
              <a:rPr lang="en-US" altLang="zh-CN" sz="2400">
                <a:solidFill>
                  <a:srgbClr val="000000"/>
                </a:solidFill>
                <a:latin typeface="宋体" panose="02010600030101010101" pitchFamily="2" charset="-122"/>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逃跑是解决不了任何问题的。</a:t>
            </a:r>
            <a:endParaRPr lang="zh-CN" altLang="zh-CN" sz="1050">
              <a:solidFill>
                <a:srgbClr val="000000"/>
              </a:solidFill>
              <a:cs typeface="Times New Roman" panose="02020603050405020304" pitchFamily="18" charset="0"/>
            </a:endParaRPr>
          </a:p>
          <a:p>
            <a:pPr algn="just">
              <a:lnSpc>
                <a:spcPct val="150000"/>
              </a:lnSpc>
              <a:spcAft>
                <a:spcPts val="0"/>
              </a:spcAft>
            </a:pPr>
            <a:r>
              <a:rPr lang="zh-CN" altLang="zh-CN" sz="2400">
                <a:solidFill>
                  <a:srgbClr val="000000"/>
                </a:solidFill>
                <a:cs typeface="Times New Roman" panose="02020603050405020304" pitchFamily="18" charset="0"/>
              </a:rPr>
              <a:t>• </a:t>
            </a:r>
            <a:r>
              <a:rPr lang="en-US" altLang="zh-CN" sz="2400">
                <a:solidFill>
                  <a:srgbClr val="000000"/>
                </a:solidFill>
                <a:cs typeface="Times New Roman" panose="02020603050405020304" pitchFamily="18" charset="0"/>
              </a:rPr>
              <a:t>We learn more by solving the problems</a:t>
            </a:r>
            <a:r>
              <a:rPr lang="en-US" altLang="zh-CN" sz="2400">
                <a:solidFill>
                  <a:srgbClr val="000000"/>
                </a:solidFill>
                <a:latin typeface="宋体" panose="02010600030101010101" pitchFamily="2" charset="-122"/>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通过解决问题我们学到了更多东西。</a:t>
            </a:r>
            <a:endParaRPr lang="zh-CN" altLang="zh-CN" sz="1050">
              <a:solidFill>
                <a:srgbClr val="000000"/>
              </a:solidFill>
              <a:cs typeface="Times New Roman" panose="02020603050405020304" pitchFamily="18" charset="0"/>
            </a:endParaRPr>
          </a:p>
        </p:txBody>
      </p:sp>
    </p:spTree>
    <p:extLst>
      <p:ext uri="{BB962C8B-B14F-4D97-AF65-F5344CB8AC3E}">
        <p14:creationId xmlns:p14="http://schemas.microsoft.com/office/powerpoint/2010/main" val="418944901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内容占位符 8"/>
          <p:cNvSpPr>
            <a:spLocks noGrp="1"/>
          </p:cNvSpPr>
          <p:nvPr>
            <p:ph idx="1"/>
          </p:nvPr>
        </p:nvSpPr>
        <p:spPr>
          <a:xfrm>
            <a:off x="360854" y="746120"/>
            <a:ext cx="11485848" cy="1684244"/>
          </a:xfrm>
        </p:spPr>
        <p:txBody>
          <a:bodyPr/>
          <a:lstStyle/>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Both sides committed themselves to settle the dispute peacefully</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双方承诺他们自己和平解决争端。</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President committed to reforming health care</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总统承诺要改革医保制度</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8" name="圆角矩形 7"/>
          <p:cNvSpPr/>
          <p:nvPr/>
        </p:nvSpPr>
        <p:spPr bwMode="auto">
          <a:xfrm>
            <a:off x="360444" y="3122212"/>
            <a:ext cx="11449272" cy="1863418"/>
          </a:xfrm>
          <a:prstGeom prst="roundRect">
            <a:avLst/>
          </a:prstGeom>
          <a:solidFill>
            <a:srgbClr val="D3ECE9"/>
          </a:solidFill>
          <a:ln w="19050" algn="ctr">
            <a:noFill/>
            <a:miter lim="800000"/>
          </a:ln>
        </p:spPr>
        <p:txBody>
          <a:bodyPr vert="horz" wrap="square" lIns="91440" tIns="45720" rIns="91440" bIns="45720" numCol="1" rtlCol="0" anchor="ctr" anchorCtr="0" compatLnSpc="1">
            <a:spAutoFit/>
          </a:bodyPr>
          <a:lstStyle/>
          <a:p>
            <a:pPr algn="just">
              <a:lnSpc>
                <a:spcPct val="150000"/>
              </a:lnSpc>
              <a:spcAft>
                <a:spcPts val="0"/>
              </a:spcAft>
            </a:pPr>
            <a:r>
              <a:rPr lang="en-US" altLang="zh-CN" sz="2400">
                <a:solidFill>
                  <a:srgbClr val="000000"/>
                </a:solidFill>
                <a:cs typeface="Times New Roman" panose="02020603050405020304" pitchFamily="18" charset="0"/>
              </a:rPr>
              <a:t>Every</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individual</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makes</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a</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difference</a:t>
            </a:r>
            <a:r>
              <a:rPr lang="en-US" altLang="zh-CN" sz="2400">
                <a:solidFill>
                  <a:srgbClr val="000000"/>
                </a:solidFill>
                <a:latin typeface="宋体" panose="02010600030101010101" pitchFamily="2" charset="-122"/>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每个人都起重要作用。</a:t>
            </a:r>
            <a:endParaRPr lang="zh-CN" altLang="zh-CN" sz="1050">
              <a:solidFill>
                <a:srgbClr val="000000"/>
              </a:solidFill>
              <a:cs typeface="Times New Roman" panose="02020603050405020304" pitchFamily="18" charset="0"/>
            </a:endParaRPr>
          </a:p>
          <a:p>
            <a:pPr algn="just">
              <a:lnSpc>
                <a:spcPct val="150000"/>
              </a:lnSpc>
              <a:spcAft>
                <a:spcPts val="0"/>
              </a:spcAft>
            </a:pPr>
            <a:r>
              <a:rPr lang="zh-CN" altLang="zh-CN" sz="2400">
                <a:solidFill>
                  <a:srgbClr val="000000"/>
                </a:solidFill>
                <a:cs typeface="Times New Roman" panose="02020603050405020304" pitchFamily="18" charset="0"/>
              </a:rPr>
              <a:t>• </a:t>
            </a:r>
            <a:r>
              <a:rPr lang="en-US" altLang="zh-CN" sz="2400">
                <a:solidFill>
                  <a:srgbClr val="000000"/>
                </a:solidFill>
                <a:cs typeface="Times New Roman" panose="02020603050405020304" pitchFamily="18" charset="0"/>
              </a:rPr>
              <a:t>Nothing I say is going to make a difference with you</a:t>
            </a:r>
            <a:r>
              <a:rPr lang="en-US" altLang="zh-CN" sz="2400">
                <a:solidFill>
                  <a:srgbClr val="000000"/>
                </a:solidFill>
                <a:latin typeface="宋体" panose="02010600030101010101" pitchFamily="2" charset="-122"/>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我说的话对你来说没有什么影响</a:t>
            </a:r>
            <a:r>
              <a:rPr lang="zh-CN" altLang="zh-CN" sz="2400" smtClean="0">
                <a:solidFill>
                  <a:srgbClr val="000000"/>
                </a:solidFill>
                <a:ea typeface="楷体" panose="02010609060101010101" pitchFamily="49" charset="-122"/>
                <a:cs typeface="Times New Roman" panose="02020603050405020304" pitchFamily="18" charset="0"/>
              </a:rPr>
              <a:t>。</a:t>
            </a:r>
            <a:endParaRPr lang="zh-CN" altLang="zh-CN" sz="1050">
              <a:solidFill>
                <a:srgbClr val="000000"/>
              </a:solidFill>
              <a:cs typeface="Times New Roman" panose="02020603050405020304" pitchFamily="18" charset="0"/>
            </a:endParaRPr>
          </a:p>
        </p:txBody>
      </p:sp>
      <p:grpSp>
        <p:nvGrpSpPr>
          <p:cNvPr id="10" name="组合 9"/>
          <p:cNvGrpSpPr/>
          <p:nvPr/>
        </p:nvGrpSpPr>
        <p:grpSpPr>
          <a:xfrm>
            <a:off x="494199" y="2892695"/>
            <a:ext cx="11151159" cy="598551"/>
            <a:chOff x="555339" y="1278285"/>
            <a:chExt cx="11151159" cy="598551"/>
          </a:xfrm>
        </p:grpSpPr>
        <p:pic>
          <p:nvPicPr>
            <p:cNvPr id="11" name="教材原句S.EPS" descr="id:2147487282;FounderCES"/>
            <p:cNvPicPr/>
            <p:nvPr/>
          </p:nvPicPr>
          <p:blipFill rotWithShape="1">
            <a:blip r:embed="rId2"/>
            <a:srcRect l="3668" t="38852" r="22718" b="42104"/>
            <a:stretch/>
          </p:blipFill>
          <p:spPr>
            <a:xfrm>
              <a:off x="679748" y="1414575"/>
              <a:ext cx="9452098" cy="145278"/>
            </a:xfrm>
            <a:prstGeom prst="rect">
              <a:avLst/>
            </a:prstGeom>
          </p:spPr>
        </p:pic>
        <p:pic>
          <p:nvPicPr>
            <p:cNvPr id="12" name="教材原句S.EPS" descr="id:2147487282;FounderCES"/>
            <p:cNvPicPr/>
            <p:nvPr/>
          </p:nvPicPr>
          <p:blipFill rotWithShape="1">
            <a:blip r:embed="rId2"/>
            <a:srcRect l="77581"/>
            <a:stretch/>
          </p:blipFill>
          <p:spPr>
            <a:xfrm>
              <a:off x="10122321" y="1278285"/>
              <a:ext cx="1584177" cy="419828"/>
            </a:xfrm>
            <a:prstGeom prst="rect">
              <a:avLst/>
            </a:prstGeom>
          </p:spPr>
        </p:pic>
        <p:pic>
          <p:nvPicPr>
            <p:cNvPr id="13" name="教材原句S.EPS" descr="id:2147487163;FounderCES"/>
            <p:cNvPicPr/>
            <p:nvPr/>
          </p:nvPicPr>
          <p:blipFill rotWithShape="1">
            <a:blip r:embed="rId2"/>
            <a:srcRect r="98192" b="-43246"/>
            <a:stretch/>
          </p:blipFill>
          <p:spPr>
            <a:xfrm>
              <a:off x="555339" y="1287810"/>
              <a:ext cx="130250" cy="589026"/>
            </a:xfrm>
            <a:prstGeom prst="rect">
              <a:avLst/>
            </a:prstGeom>
          </p:spPr>
        </p:pic>
      </p:grpSp>
      <p:sp>
        <p:nvSpPr>
          <p:cNvPr id="14" name="内容占位符 8"/>
          <p:cNvSpPr txBox="1">
            <a:spLocks/>
          </p:cNvSpPr>
          <p:nvPr/>
        </p:nvSpPr>
        <p:spPr bwMode="auto">
          <a:xfrm>
            <a:off x="360854" y="2276872"/>
            <a:ext cx="11485848"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D9709E"/>
                </a:solidFill>
                <a:latin typeface="Times New Roman" panose="02020603050405020304" pitchFamily="18" charset="0"/>
                <a:ea typeface="宋体" panose="02010600030101010101" pitchFamily="2" charset="-122"/>
                <a:cs typeface="Times New Roman" panose="02020603050405020304" pitchFamily="18" charset="0"/>
              </a:rPr>
              <a:t>make</a:t>
            </a:r>
            <a:r>
              <a:rPr lang="en-US" altLang="zh-CN" b="1" smtClean="0">
                <a:solidFill>
                  <a:srgbClr val="D9709E"/>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b="1" smtClean="0">
                <a:solidFill>
                  <a:srgbClr val="D9709E"/>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smtClean="0">
                <a:solidFill>
                  <a:srgbClr val="D9709E"/>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b="1" smtClean="0">
                <a:solidFill>
                  <a:srgbClr val="D9709E"/>
                </a:solidFill>
                <a:latin typeface="Times New Roman" panose="02020603050405020304" pitchFamily="18" charset="0"/>
                <a:ea typeface="宋体" panose="02010600030101010101" pitchFamily="2" charset="-122"/>
                <a:cs typeface="Times New Roman" panose="02020603050405020304" pitchFamily="18" charset="0"/>
              </a:rPr>
              <a:t>difference</a:t>
            </a:r>
            <a:r>
              <a:rPr lang="en-US" altLang="zh-CN" b="1" smtClean="0">
                <a:solidFill>
                  <a:srgbClr val="D9709E"/>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D9709E"/>
                </a:solidFill>
                <a:latin typeface="Times New Roman" panose="02020603050405020304" pitchFamily="18" charset="0"/>
                <a:ea typeface="黑体" panose="02010609060101010101" pitchFamily="49" charset="-122"/>
                <a:cs typeface="Times New Roman" panose="02020603050405020304" pitchFamily="18" charset="0"/>
              </a:rPr>
              <a:t>起作用</a:t>
            </a:r>
            <a:r>
              <a:rPr lang="zh-CN" altLang="zh-CN" b="1" smtClean="0">
                <a:solidFill>
                  <a:srgbClr val="D9709E"/>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D9709E"/>
                </a:solidFill>
                <a:latin typeface="Times New Roman" panose="02020603050405020304" pitchFamily="18" charset="0"/>
                <a:ea typeface="黑体" panose="02010609060101010101" pitchFamily="49" charset="-122"/>
                <a:cs typeface="Times New Roman" panose="02020603050405020304" pitchFamily="18" charset="0"/>
              </a:rPr>
              <a:t>产生重大影响</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34414718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圆角矩形 2"/>
          <p:cNvSpPr/>
          <p:nvPr/>
        </p:nvSpPr>
        <p:spPr bwMode="auto">
          <a:xfrm>
            <a:off x="360854" y="980728"/>
            <a:ext cx="11422984" cy="1733109"/>
          </a:xfrm>
          <a:prstGeom prst="roundRect">
            <a:avLst>
              <a:gd name="adj" fmla="val 5328"/>
            </a:avLst>
          </a:prstGeom>
          <a:solidFill>
            <a:srgbClr val="E6E1EF"/>
          </a:solidFill>
          <a:ln w="19050" algn="ctr">
            <a:noFill/>
            <a:miter lim="800000"/>
          </a:ln>
        </p:spPr>
        <p:txBody>
          <a:bodyPr vert="horz" wrap="square" lIns="91440" tIns="45720" rIns="91440" bIns="45720" numCol="1" rtlCol="0" anchor="ctr" anchorCtr="0" compatLnSpc="1">
            <a:spAutoFit/>
          </a:bodyPr>
          <a:lstStyle/>
          <a:p>
            <a:pPr algn="just">
              <a:lnSpc>
                <a:spcPct val="150000"/>
              </a:lnSpc>
              <a:spcAft>
                <a:spcPts val="0"/>
              </a:spcAft>
            </a:pPr>
            <a:r>
              <a:rPr lang="en-US" altLang="zh-CN" sz="2400">
                <a:solidFill>
                  <a:srgbClr val="000000"/>
                </a:solidFill>
                <a:cs typeface="Times New Roman" panose="02020603050405020304" pitchFamily="18" charset="0"/>
              </a:rPr>
              <a:t>make some difference </a:t>
            </a:r>
            <a:r>
              <a:rPr lang="zh-CN" altLang="zh-CN" sz="2400">
                <a:solidFill>
                  <a:srgbClr val="000000"/>
                </a:solidFill>
                <a:cs typeface="Times New Roman" panose="02020603050405020304" pitchFamily="18" charset="0"/>
              </a:rPr>
              <a:t>有一些影响</a:t>
            </a:r>
            <a:r>
              <a:rPr lang="en-US" altLang="zh-CN" sz="2400">
                <a:solidFill>
                  <a:srgbClr val="000000"/>
                </a:solidFill>
                <a:cs typeface="Times New Roman" panose="02020603050405020304" pitchFamily="18" charset="0"/>
              </a:rPr>
              <a:t>/</a:t>
            </a:r>
            <a:r>
              <a:rPr lang="zh-CN" altLang="zh-CN" sz="2400">
                <a:solidFill>
                  <a:srgbClr val="000000"/>
                </a:solidFill>
                <a:cs typeface="Times New Roman" panose="02020603050405020304" pitchFamily="18" charset="0"/>
              </a:rPr>
              <a:t>关系</a:t>
            </a:r>
            <a:endParaRPr lang="zh-CN" altLang="zh-CN" sz="1050">
              <a:solidFill>
                <a:srgbClr val="000000"/>
              </a:solidFill>
              <a:cs typeface="Times New Roman" panose="02020603050405020304" pitchFamily="18" charset="0"/>
            </a:endParaRPr>
          </a:p>
          <a:p>
            <a:pPr algn="just">
              <a:lnSpc>
                <a:spcPct val="150000"/>
              </a:lnSpc>
              <a:spcAft>
                <a:spcPts val="0"/>
              </a:spcAft>
            </a:pPr>
            <a:r>
              <a:rPr lang="en-US" altLang="zh-CN" sz="2400">
                <a:solidFill>
                  <a:srgbClr val="000000"/>
                </a:solidFill>
                <a:cs typeface="Times New Roman" panose="02020603050405020304" pitchFamily="18" charset="0"/>
              </a:rPr>
              <a:t>make no difference </a:t>
            </a:r>
            <a:r>
              <a:rPr lang="zh-CN" altLang="zh-CN" sz="2400">
                <a:solidFill>
                  <a:srgbClr val="000000"/>
                </a:solidFill>
                <a:cs typeface="Times New Roman" panose="02020603050405020304" pitchFamily="18" charset="0"/>
              </a:rPr>
              <a:t>没有影响；无所谓</a:t>
            </a:r>
            <a:endParaRPr lang="zh-CN" altLang="zh-CN" sz="1050">
              <a:solidFill>
                <a:srgbClr val="000000"/>
              </a:solidFill>
              <a:cs typeface="Times New Roman" panose="02020603050405020304" pitchFamily="18" charset="0"/>
            </a:endParaRPr>
          </a:p>
          <a:p>
            <a:pPr algn="just">
              <a:lnSpc>
                <a:spcPct val="150000"/>
              </a:lnSpc>
              <a:spcAft>
                <a:spcPts val="0"/>
              </a:spcAft>
            </a:pPr>
            <a:r>
              <a:rPr lang="en-US" altLang="zh-CN" sz="2400">
                <a:solidFill>
                  <a:srgbClr val="000000"/>
                </a:solidFill>
                <a:cs typeface="Times New Roman" panose="02020603050405020304" pitchFamily="18" charset="0"/>
              </a:rPr>
              <a:t>make any difference </a:t>
            </a:r>
            <a:r>
              <a:rPr lang="zh-CN" altLang="zh-CN" sz="2400">
                <a:solidFill>
                  <a:srgbClr val="000000"/>
                </a:solidFill>
                <a:cs typeface="Times New Roman" panose="02020603050405020304" pitchFamily="18" charset="0"/>
              </a:rPr>
              <a:t>有区别　</a:t>
            </a:r>
            <a:endParaRPr lang="zh-CN" altLang="zh-CN" sz="1050">
              <a:solidFill>
                <a:srgbClr val="000000"/>
              </a:solidFill>
              <a:cs typeface="Times New Roman" panose="02020603050405020304" pitchFamily="18" charset="0"/>
            </a:endParaRPr>
          </a:p>
        </p:txBody>
      </p:sp>
      <p:pic>
        <p:nvPicPr>
          <p:cNvPr id="4" name="知识拓展小.EPS" descr="id:2147487177;FounderCES"/>
          <p:cNvPicPr/>
          <p:nvPr/>
        </p:nvPicPr>
        <p:blipFill>
          <a:blip r:embed="rId2"/>
          <a:stretch>
            <a:fillRect/>
          </a:stretch>
        </p:blipFill>
        <p:spPr>
          <a:xfrm>
            <a:off x="766614" y="764704"/>
            <a:ext cx="2088232" cy="410579"/>
          </a:xfrm>
          <a:prstGeom prst="rect">
            <a:avLst/>
          </a:prstGeom>
        </p:spPr>
      </p:pic>
      <p:sp>
        <p:nvSpPr>
          <p:cNvPr id="2" name="矩形 1"/>
          <p:cNvSpPr/>
          <p:nvPr/>
        </p:nvSpPr>
        <p:spPr>
          <a:xfrm>
            <a:off x="360854" y="2754794"/>
            <a:ext cx="11494992" cy="1754326"/>
          </a:xfrm>
          <a:prstGeom prst="rect">
            <a:avLst/>
          </a:prstGeom>
        </p:spPr>
        <p:txBody>
          <a:bodyPr wrap="square">
            <a:spAutoFit/>
          </a:bodyPr>
          <a:lstStyle/>
          <a:p>
            <a:pPr algn="just">
              <a:lnSpc>
                <a:spcPct val="150000"/>
              </a:lnSpc>
              <a:spcAft>
                <a:spcPts val="0"/>
              </a:spcAft>
            </a:pPr>
            <a:r>
              <a:rPr lang="zh-CN" altLang="zh-CN" sz="2400">
                <a:solidFill>
                  <a:srgbClr val="000000"/>
                </a:solidFill>
                <a:cs typeface="Times New Roman" panose="02020603050405020304" pitchFamily="18" charset="0"/>
              </a:rPr>
              <a:t>• </a:t>
            </a:r>
            <a:r>
              <a:rPr lang="en-US" altLang="zh-CN" sz="2400">
                <a:solidFill>
                  <a:srgbClr val="000000"/>
                </a:solidFill>
                <a:cs typeface="Times New Roman" panose="02020603050405020304" pitchFamily="18" charset="0"/>
              </a:rPr>
              <a:t>I believed that I can make some difference in this world</a:t>
            </a:r>
            <a:r>
              <a:rPr lang="en-US" altLang="zh-CN" sz="2400">
                <a:solidFill>
                  <a:srgbClr val="000000"/>
                </a:solidFill>
                <a:latin typeface="宋体" panose="02010600030101010101" pitchFamily="2" charset="-122"/>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我坚信世界一定会因我而有些不同。</a:t>
            </a:r>
            <a:endParaRPr lang="zh-CN" altLang="zh-CN" sz="1050">
              <a:solidFill>
                <a:srgbClr val="000000"/>
              </a:solidFill>
              <a:cs typeface="Times New Roman" panose="02020603050405020304" pitchFamily="18" charset="0"/>
            </a:endParaRPr>
          </a:p>
          <a:p>
            <a:pPr algn="just">
              <a:lnSpc>
                <a:spcPct val="150000"/>
              </a:lnSpc>
              <a:spcAft>
                <a:spcPts val="0"/>
              </a:spcAft>
            </a:pPr>
            <a:r>
              <a:rPr lang="zh-CN" altLang="zh-CN" sz="2400">
                <a:solidFill>
                  <a:srgbClr val="000000"/>
                </a:solidFill>
                <a:cs typeface="Times New Roman" panose="02020603050405020304" pitchFamily="18" charset="0"/>
              </a:rPr>
              <a:t>• </a:t>
            </a:r>
            <a:r>
              <a:rPr lang="en-US" altLang="zh-CN" sz="2400">
                <a:solidFill>
                  <a:srgbClr val="000000"/>
                </a:solidFill>
                <a:cs typeface="Times New Roman" panose="02020603050405020304" pitchFamily="18" charset="0"/>
              </a:rPr>
              <a:t>Whether it rains or not makes no difference to me</a:t>
            </a:r>
            <a:r>
              <a:rPr lang="en-US" altLang="zh-CN" sz="2400">
                <a:solidFill>
                  <a:srgbClr val="000000"/>
                </a:solidFill>
                <a:latin typeface="宋体" panose="02010600030101010101" pitchFamily="2" charset="-122"/>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下不下雨对我来说都一样。</a:t>
            </a:r>
            <a:endParaRPr lang="zh-CN" altLang="zh-CN" sz="1050">
              <a:solidFill>
                <a:srgbClr val="000000"/>
              </a:solidFill>
              <a:cs typeface="Times New Roman" panose="02020603050405020304" pitchFamily="18" charset="0"/>
            </a:endParaRPr>
          </a:p>
        </p:txBody>
      </p:sp>
    </p:spTree>
    <p:extLst>
      <p:ext uri="{BB962C8B-B14F-4D97-AF65-F5344CB8AC3E}">
        <p14:creationId xmlns:p14="http://schemas.microsoft.com/office/powerpoint/2010/main" val="132684794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XB4.eps" descr="id:2147488256;FounderCES"/>
          <p:cNvPicPr/>
          <p:nvPr/>
        </p:nvPicPr>
        <p:blipFill>
          <a:blip r:embed="rId2"/>
          <a:stretch>
            <a:fillRect/>
          </a:stretch>
        </p:blipFill>
        <p:spPr>
          <a:xfrm>
            <a:off x="390047" y="836712"/>
            <a:ext cx="2332990" cy="449580"/>
          </a:xfrm>
          <a:prstGeom prst="rect">
            <a:avLst/>
          </a:prstGeom>
        </p:spPr>
      </p:pic>
      <mc:AlternateContent xmlns:mc="http://schemas.openxmlformats.org/markup-compatibility/2006">
        <mc:Choice xmlns:a14="http://schemas.microsoft.com/office/drawing/2010/main" Requires="a14">
          <p:sp>
            <p:nvSpPr>
              <p:cNvPr id="4" name="圆角矩形 3"/>
              <p:cNvSpPr/>
              <p:nvPr/>
            </p:nvSpPr>
            <p:spPr bwMode="auto">
              <a:xfrm>
                <a:off x="390047" y="1412776"/>
                <a:ext cx="11494992" cy="4007323"/>
              </a:xfrm>
              <a:prstGeom prst="roundRect">
                <a:avLst>
                  <a:gd name="adj" fmla="val 12728"/>
                </a:avLst>
              </a:prstGeom>
              <a:solidFill>
                <a:srgbClr val="FEE2D1"/>
              </a:solidFill>
              <a:ln w="19050" algn="ctr">
                <a:noFill/>
                <a:miter lim="800000"/>
              </a:ln>
            </p:spPr>
            <p:txBody>
              <a:bodyPr vert="horz" wrap="square" lIns="91440" tIns="45720" rIns="91440" bIns="45720" numCol="1" rtlCol="0" anchor="ctr" anchorCtr="0" compatLnSpc="1">
                <a:spAutoFit/>
              </a:bodyPr>
              <a:lstStyle/>
              <a:p>
                <a:pPr>
                  <a:lnSpc>
                    <a:spcPct val="150000"/>
                  </a:lnSpc>
                  <a:spcAft>
                    <a:spcPts val="0"/>
                  </a:spcAft>
                </a:pPr>
                <a:r>
                  <a:rPr lang="en-US" altLang="zh-CN" sz="2400">
                    <a:solidFill>
                      <a:srgbClr val="F08100"/>
                    </a:solidFill>
                    <a:latin typeface="MS Mincho"/>
                    <a:cs typeface="Times New Roman" panose="02020603050405020304" pitchFamily="18" charset="0"/>
                  </a:rPr>
                  <a:t>❶</a:t>
                </a:r>
                <a:r>
                  <a:rPr lang="en-US" altLang="zh-CN" sz="2400">
                    <a:solidFill>
                      <a:srgbClr val="000000"/>
                    </a:solidFill>
                    <a:cs typeface="Times New Roman" panose="02020603050405020304" pitchFamily="18" charset="0"/>
                  </a:rPr>
                  <a:t>Well</a:t>
                </a:r>
                <a:r>
                  <a:rPr lang="zh-CN" altLang="zh-CN" sz="2400">
                    <a:solidFill>
                      <a:srgbClr val="000000"/>
                    </a:solidFill>
                    <a:cs typeface="Times New Roman" panose="02020603050405020304" pitchFamily="18" charset="0"/>
                  </a:rPr>
                  <a:t>，</a:t>
                </a:r>
                <a:r>
                  <a:rPr lang="en-US" altLang="zh-CN" sz="2400">
                    <a:solidFill>
                      <a:srgbClr val="000000"/>
                    </a:solidFill>
                    <a:cs typeface="Times New Roman" panose="02020603050405020304" pitchFamily="18" charset="0"/>
                  </a:rPr>
                  <a:t>say you </a:t>
                </a:r>
                <a14:m>
                  <m:oMath xmlns:m="http://schemas.openxmlformats.org/officeDocument/2006/math">
                    <m:limLow>
                      <m:limLowPr>
                        <m:ctrlPr>
                          <a:rPr lang="zh-CN" altLang="zh-CN" sz="2400" i="1">
                            <a:solidFill>
                              <a:srgbClr val="00B0F0"/>
                            </a:solidFill>
                            <a:latin typeface="Cambria Math" panose="02040503050406030204" pitchFamily="18" charset="0"/>
                            <a:ea typeface="Cambria Math" panose="02040503050406030204" pitchFamily="18" charset="0"/>
                            <a:cs typeface="Times New Roman" panose="02020603050405020304" pitchFamily="18" charset="0"/>
                          </a:rPr>
                        </m:ctrlPr>
                      </m:limLowPr>
                      <m:e>
                        <m:bar>
                          <m:barPr>
                            <m:ctrlPr>
                              <a:rPr lang="zh-CN" altLang="zh-CN" sz="2400" i="1">
                                <a:solidFill>
                                  <a:srgbClr val="00B0F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sz="2400" i="1">
                                <a:solidFill>
                                  <a:srgbClr val="00B0F0"/>
                                </a:solidFill>
                                <a:latin typeface="Cambria Math" panose="02040503050406030204" pitchFamily="18" charset="0"/>
                                <a:cs typeface="Times New Roman" panose="02020603050405020304" pitchFamily="18" charset="0"/>
                              </a:rPr>
                              <m:t>𝐥𝐞𝐚𝐯𝐞𝐭𝐡𝐞</m:t>
                            </m:r>
                            <m:r>
                              <m:rPr>
                                <m:nor/>
                              </m:rPr>
                              <a:rPr lang="en-US" altLang="zh-CN" sz="2400">
                                <a:solidFill>
                                  <a:srgbClr val="00B0F0"/>
                                </a:solidFill>
                                <a:latin typeface="Cambria Math" panose="02040503050406030204" pitchFamily="18" charset="0"/>
                                <a:cs typeface="Times New Roman" panose="02020603050405020304" pitchFamily="18" charset="0"/>
                              </a:rPr>
                              <m:t> </m:t>
                            </m:r>
                            <m:r>
                              <a:rPr lang="en-US" altLang="zh-CN" sz="2400" i="1">
                                <a:solidFill>
                                  <a:srgbClr val="00B0F0"/>
                                </a:solidFill>
                                <a:latin typeface="Cambria Math" panose="02040503050406030204" pitchFamily="18" charset="0"/>
                                <a:cs typeface="Times New Roman" panose="02020603050405020304" pitchFamily="18" charset="0"/>
                              </a:rPr>
                              <m:t>𝐭𝐚𝐩</m:t>
                            </m:r>
                            <m:r>
                              <m:rPr>
                                <m:nor/>
                              </m:rPr>
                              <a:rPr lang="en-US" altLang="zh-CN" sz="2400">
                                <a:solidFill>
                                  <a:srgbClr val="00B0F0"/>
                                </a:solidFill>
                                <a:latin typeface="Cambria Math" panose="02040503050406030204" pitchFamily="18" charset="0"/>
                                <a:cs typeface="Times New Roman" panose="02020603050405020304" pitchFamily="18" charset="0"/>
                              </a:rPr>
                              <m:t> </m:t>
                            </m:r>
                            <m:r>
                              <a:rPr lang="en-US" altLang="zh-CN" sz="2400" i="1">
                                <a:solidFill>
                                  <a:srgbClr val="00B0F0"/>
                                </a:solidFill>
                                <a:latin typeface="Cambria Math" panose="02040503050406030204" pitchFamily="18" charset="0"/>
                                <a:cs typeface="Times New Roman" panose="02020603050405020304" pitchFamily="18" charset="0"/>
                              </a:rPr>
                              <m:t>𝐫𝐮𝐧𝐧𝐢𝐧𝐠</m:t>
                            </m:r>
                          </m:e>
                        </m:bar>
                      </m:e>
                      <m:lim>
                        <m:r>
                          <a:rPr lang="en-US" altLang="zh-CN" sz="2400" i="1">
                            <a:solidFill>
                              <a:srgbClr val="00B0F0"/>
                            </a:solidFill>
                            <a:latin typeface="Cambria Math" panose="02040503050406030204" pitchFamily="18" charset="0"/>
                            <a:cs typeface="Times New Roman" panose="02020603050405020304" pitchFamily="18" charset="0"/>
                          </a:rPr>
                          <m:t>𝐥𝐞𝐚𝐯𝐞</m:t>
                        </m:r>
                        <m:r>
                          <a:rPr lang="zh-CN" altLang="zh-CN" sz="2400">
                            <a:solidFill>
                              <a:srgbClr val="00B0F0"/>
                            </a:solidFill>
                            <a:latin typeface="Cambria Math" panose="02040503050406030204" pitchFamily="18" charset="0"/>
                            <a:cs typeface="Times New Roman" panose="02020603050405020304" pitchFamily="18" charset="0"/>
                          </a:rPr>
                          <m:t>＋</m:t>
                        </m:r>
                        <m:r>
                          <m:rPr>
                            <m:nor/>
                          </m:rPr>
                          <a:rPr lang="zh-CN" altLang="zh-CN" sz="2400">
                            <a:solidFill>
                              <a:srgbClr val="00B0F0"/>
                            </a:solidFill>
                            <a:latin typeface="楷体" panose="02010609060101010101" pitchFamily="49" charset="-122"/>
                            <a:ea typeface="楷体" panose="02010609060101010101" pitchFamily="49" charset="-122"/>
                            <a:cs typeface="Times New Roman" panose="02020603050405020304" pitchFamily="18" charset="0"/>
                          </a:rPr>
                          <m:t>宾语</m:t>
                        </m:r>
                        <m:r>
                          <a:rPr lang="zh-CN" altLang="zh-CN" sz="2400">
                            <a:solidFill>
                              <a:srgbClr val="00B0F0"/>
                            </a:solidFill>
                            <a:latin typeface="Cambria Math" panose="02040503050406030204" pitchFamily="18" charset="0"/>
                            <a:cs typeface="Times New Roman" panose="02020603050405020304" pitchFamily="18" charset="0"/>
                          </a:rPr>
                          <m:t>＋</m:t>
                        </m:r>
                        <m:r>
                          <a:rPr lang="en-US" altLang="zh-CN" sz="2400" i="1">
                            <a:solidFill>
                              <a:srgbClr val="00B0F0"/>
                            </a:solidFill>
                            <a:latin typeface="Cambria Math" panose="02040503050406030204" pitchFamily="18" charset="0"/>
                            <a:cs typeface="Times New Roman" panose="02020603050405020304" pitchFamily="18" charset="0"/>
                          </a:rPr>
                          <m:t>𝐝𝐨𝐢𝐧𝐠</m:t>
                        </m:r>
                      </m:lim>
                    </m:limLow>
                  </m:oMath>
                </a14:m>
                <a:r>
                  <a:rPr lang="en-US" altLang="zh-CN" sz="2400">
                    <a:solidFill>
                      <a:srgbClr val="00B0F0"/>
                    </a:solidFill>
                    <a:ea typeface="楷体" panose="02010609060101010101" pitchFamily="49" charset="-122"/>
                    <a:cs typeface="Times New Roman" panose="02020603050405020304" pitchFamily="18" charset="0"/>
                  </a:rPr>
                  <a:t> </a:t>
                </a:r>
                <a:endParaRPr lang="en-US" altLang="zh-CN" sz="2400" i="1" smtClean="0">
                  <a:solidFill>
                    <a:srgbClr val="F38928"/>
                  </a:solidFill>
                  <a:latin typeface="Cambria Math" panose="02040503050406030204" pitchFamily="18" charset="0"/>
                  <a:ea typeface="Cambria Math" panose="02040503050406030204" pitchFamily="18" charset="0"/>
                  <a:cs typeface="Times New Roman" panose="02020603050405020304" pitchFamily="18" charset="0"/>
                </a:endParaRPr>
              </a:p>
              <a:p>
                <a:pPr>
                  <a:lnSpc>
                    <a:spcPct val="150000"/>
                  </a:lnSpc>
                  <a:spcAft>
                    <a:spcPts val="0"/>
                  </a:spcAft>
                </a:pPr>
                <a14:m>
                  <m:oMath xmlns:m="http://schemas.openxmlformats.org/officeDocument/2006/math">
                    <m:limLow>
                      <m:limLowPr>
                        <m:ctrlPr>
                          <a:rPr lang="zh-CN" altLang="zh-CN" sz="2400" i="1">
                            <a:solidFill>
                              <a:srgbClr val="F38928"/>
                            </a:solidFill>
                            <a:latin typeface="Cambria Math" panose="02040503050406030204" pitchFamily="18" charset="0"/>
                            <a:ea typeface="Cambria Math" panose="02040503050406030204" pitchFamily="18" charset="0"/>
                            <a:cs typeface="Times New Roman" panose="02020603050405020304" pitchFamily="18" charset="0"/>
                          </a:rPr>
                        </m:ctrlPr>
                      </m:limLowPr>
                      <m:e>
                        <m:bar>
                          <m:barPr>
                            <m:ctrlPr>
                              <a:rPr lang="zh-CN" altLang="zh-CN" sz="2400" i="1">
                                <a:solidFill>
                                  <a:srgbClr val="F38928"/>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sz="2400" i="1">
                                <a:solidFill>
                                  <a:srgbClr val="F38928"/>
                                </a:solidFill>
                                <a:latin typeface="Cambria Math" panose="02040503050406030204" pitchFamily="18" charset="0"/>
                                <a:cs typeface="Times New Roman" panose="02020603050405020304" pitchFamily="18" charset="0"/>
                              </a:rPr>
                              <m:t>𝐥𝐞𝐚𝐯𝐞</m:t>
                            </m:r>
                            <m:r>
                              <m:rPr>
                                <m:nor/>
                              </m:rPr>
                              <a:rPr lang="en-US" altLang="zh-CN" sz="2400">
                                <a:solidFill>
                                  <a:srgbClr val="F38928"/>
                                </a:solidFill>
                                <a:latin typeface="Cambria Math" panose="02040503050406030204" pitchFamily="18" charset="0"/>
                                <a:cs typeface="Times New Roman" panose="02020603050405020304" pitchFamily="18" charset="0"/>
                              </a:rPr>
                              <m:t> </m:t>
                            </m:r>
                            <m:r>
                              <a:rPr lang="en-US" altLang="zh-CN" sz="2400" i="1">
                                <a:solidFill>
                                  <a:srgbClr val="F38928"/>
                                </a:solidFill>
                                <a:latin typeface="Cambria Math" panose="02040503050406030204" pitchFamily="18" charset="0"/>
                                <a:cs typeface="Times New Roman" panose="02020603050405020304" pitchFamily="18" charset="0"/>
                              </a:rPr>
                              <m:t>𝐚</m:t>
                            </m:r>
                            <m:r>
                              <m:rPr>
                                <m:nor/>
                              </m:rPr>
                              <a:rPr lang="en-US" altLang="zh-CN" sz="2400">
                                <a:solidFill>
                                  <a:srgbClr val="F38928"/>
                                </a:solidFill>
                                <a:latin typeface="Cambria Math" panose="02040503050406030204" pitchFamily="18" charset="0"/>
                                <a:cs typeface="Times New Roman" panose="02020603050405020304" pitchFamily="18" charset="0"/>
                              </a:rPr>
                              <m:t> </m:t>
                            </m:r>
                            <m:r>
                              <a:rPr lang="en-US" altLang="zh-CN" sz="2400" i="1">
                                <a:solidFill>
                                  <a:srgbClr val="F38928"/>
                                </a:solidFill>
                                <a:latin typeface="Cambria Math" panose="02040503050406030204" pitchFamily="18" charset="0"/>
                                <a:cs typeface="Times New Roman" panose="02020603050405020304" pitchFamily="18" charset="0"/>
                              </a:rPr>
                              <m:t>𝐥𝐢𝐠𝐡𝐭</m:t>
                            </m:r>
                            <m:r>
                              <m:rPr>
                                <m:nor/>
                              </m:rPr>
                              <a:rPr lang="en-US" altLang="zh-CN" sz="2400">
                                <a:solidFill>
                                  <a:srgbClr val="F38928"/>
                                </a:solidFill>
                                <a:latin typeface="Cambria Math" panose="02040503050406030204" pitchFamily="18" charset="0"/>
                                <a:cs typeface="Times New Roman" panose="02020603050405020304" pitchFamily="18" charset="0"/>
                              </a:rPr>
                              <m:t> </m:t>
                            </m:r>
                            <m:r>
                              <a:rPr lang="en-US" altLang="zh-CN" sz="2400" i="1">
                                <a:solidFill>
                                  <a:srgbClr val="F38928"/>
                                </a:solidFill>
                                <a:latin typeface="Cambria Math" panose="02040503050406030204" pitchFamily="18" charset="0"/>
                                <a:cs typeface="Times New Roman" panose="02020603050405020304" pitchFamily="18" charset="0"/>
                              </a:rPr>
                              <m:t>𝐨𝐧</m:t>
                            </m:r>
                          </m:e>
                        </m:bar>
                      </m:e>
                      <m:lim>
                        <m:r>
                          <a:rPr lang="en-US" altLang="zh-CN" sz="2400" i="1">
                            <a:solidFill>
                              <a:srgbClr val="F38928"/>
                            </a:solidFill>
                            <a:latin typeface="Cambria Math" panose="02040503050406030204" pitchFamily="18" charset="0"/>
                            <a:cs typeface="Times New Roman" panose="02020603050405020304" pitchFamily="18" charset="0"/>
                          </a:rPr>
                          <m:t>𝐥𝐞𝐚𝐯𝐞</m:t>
                        </m:r>
                        <m:r>
                          <a:rPr lang="zh-CN" altLang="zh-CN" sz="2400">
                            <a:solidFill>
                              <a:srgbClr val="F38928"/>
                            </a:solidFill>
                            <a:latin typeface="Cambria Math" panose="02040503050406030204" pitchFamily="18" charset="0"/>
                            <a:cs typeface="Times New Roman" panose="02020603050405020304" pitchFamily="18" charset="0"/>
                          </a:rPr>
                          <m:t>＋</m:t>
                        </m:r>
                        <m:r>
                          <m:rPr>
                            <m:nor/>
                          </m:rPr>
                          <a:rPr lang="zh-CN" altLang="zh-CN" sz="2400">
                            <a:solidFill>
                              <a:srgbClr val="F38928"/>
                            </a:solidFill>
                            <a:latin typeface="楷体" panose="02010609060101010101" pitchFamily="49" charset="-122"/>
                            <a:ea typeface="楷体" panose="02010609060101010101" pitchFamily="49" charset="-122"/>
                            <a:cs typeface="Times New Roman" panose="02020603050405020304" pitchFamily="18" charset="0"/>
                          </a:rPr>
                          <m:t>宾语</m:t>
                        </m:r>
                        <m:r>
                          <a:rPr lang="zh-CN" altLang="zh-CN" sz="2400">
                            <a:solidFill>
                              <a:srgbClr val="F38928"/>
                            </a:solidFill>
                            <a:latin typeface="Cambria Math" panose="02040503050406030204" pitchFamily="18" charset="0"/>
                            <a:cs typeface="Times New Roman" panose="02020603050405020304" pitchFamily="18" charset="0"/>
                          </a:rPr>
                          <m:t>＋</m:t>
                        </m:r>
                        <m:r>
                          <m:rPr>
                            <m:nor/>
                          </m:rPr>
                          <a:rPr lang="zh-CN" altLang="zh-CN" sz="2400">
                            <a:solidFill>
                              <a:srgbClr val="F38928"/>
                            </a:solidFill>
                            <a:latin typeface="楷体" panose="02010609060101010101" pitchFamily="49" charset="-122"/>
                            <a:ea typeface="楷体" panose="02010609060101010101" pitchFamily="49" charset="-122"/>
                            <a:cs typeface="Times New Roman" panose="02020603050405020304" pitchFamily="18" charset="0"/>
                          </a:rPr>
                          <m:t>副词</m:t>
                        </m:r>
                      </m:lim>
                    </m:limLow>
                  </m:oMath>
                </a14:m>
                <a:r>
                  <a:rPr lang="en-US" altLang="zh-CN" sz="2400">
                    <a:solidFill>
                      <a:srgbClr val="F38928"/>
                    </a:solidFill>
                    <a:ea typeface="楷体" panose="02010609060101010101" pitchFamily="49" charset="-122"/>
                    <a:cs typeface="Times New Roman" panose="02020603050405020304" pitchFamily="18" charset="0"/>
                  </a:rPr>
                  <a:t> </a:t>
                </a:r>
                <a14:m>
                  <m:oMath xmlns:m="http://schemas.openxmlformats.org/officeDocument/2006/math">
                    <m:limLow>
                      <m:limLowPr>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limLowPr>
                      <m:e>
                        <m:bar>
                          <m:barPr>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sz="2400" i="1">
                                <a:solidFill>
                                  <a:srgbClr val="000000"/>
                                </a:solidFill>
                                <a:latin typeface="Cambria Math" panose="02040503050406030204" pitchFamily="18" charset="0"/>
                                <a:cs typeface="Times New Roman" panose="02020603050405020304" pitchFamily="18" charset="0"/>
                              </a:rPr>
                              <m:t>𝐰𝐡𝐞𝐧</m:t>
                            </m:r>
                            <m:r>
                              <m:rPr>
                                <m:nor/>
                              </m:rPr>
                              <a:rPr lang="en-US" altLang="zh-CN" sz="2400">
                                <a:solidFill>
                                  <a:srgbClr val="000000"/>
                                </a:solidFill>
                                <a:latin typeface="Cambria Math" panose="02040503050406030204" pitchFamily="18" charset="0"/>
                                <a:cs typeface="Times New Roman" panose="02020603050405020304" pitchFamily="18" charset="0"/>
                              </a:rPr>
                              <m:t> </m:t>
                            </m:r>
                            <m:r>
                              <a:rPr lang="en-US" altLang="zh-CN" sz="2400" i="1">
                                <a:solidFill>
                                  <a:srgbClr val="000000"/>
                                </a:solidFill>
                                <a:latin typeface="Cambria Math" panose="02040503050406030204" pitchFamily="18" charset="0"/>
                                <a:cs typeface="Times New Roman" panose="02020603050405020304" pitchFamily="18" charset="0"/>
                              </a:rPr>
                              <m:t>𝐲𝐨𝐮</m:t>
                            </m:r>
                            <m:r>
                              <m:rPr>
                                <m:nor/>
                              </m:rPr>
                              <a:rPr lang="en-US" altLang="zh-CN" sz="2400">
                                <a:solidFill>
                                  <a:srgbClr val="000000"/>
                                </a:solidFill>
                                <a:latin typeface="Cambria Math" panose="02040503050406030204" pitchFamily="18" charset="0"/>
                                <a:cs typeface="Times New Roman" panose="02020603050405020304" pitchFamily="18" charset="0"/>
                              </a:rPr>
                              <m:t> </m:t>
                            </m:r>
                            <m:r>
                              <a:rPr lang="en-US" altLang="zh-CN" sz="2400" i="1">
                                <a:solidFill>
                                  <a:srgbClr val="000000"/>
                                </a:solidFill>
                                <a:latin typeface="Cambria Math" panose="02040503050406030204" pitchFamily="18" charset="0"/>
                                <a:cs typeface="Times New Roman" panose="02020603050405020304" pitchFamily="18" charset="0"/>
                              </a:rPr>
                              <m:t>𝐠𝐨</m:t>
                            </m:r>
                            <m:r>
                              <m:rPr>
                                <m:nor/>
                              </m:rPr>
                              <a:rPr lang="en-US" altLang="zh-CN" sz="2400">
                                <a:solidFill>
                                  <a:srgbClr val="000000"/>
                                </a:solidFill>
                                <a:latin typeface="Cambria Math" panose="02040503050406030204" pitchFamily="18" charset="0"/>
                                <a:cs typeface="Times New Roman" panose="02020603050405020304" pitchFamily="18" charset="0"/>
                              </a:rPr>
                              <m:t> </m:t>
                            </m:r>
                            <m:r>
                              <a:rPr lang="en-US" altLang="zh-CN" sz="2400" i="1">
                                <a:solidFill>
                                  <a:srgbClr val="000000"/>
                                </a:solidFill>
                                <a:latin typeface="Cambria Math" panose="02040503050406030204" pitchFamily="18" charset="0"/>
                                <a:cs typeface="Times New Roman" panose="02020603050405020304" pitchFamily="18" charset="0"/>
                              </a:rPr>
                              <m:t>𝐨𝐮𝐭</m:t>
                            </m:r>
                          </m:e>
                        </m:bar>
                      </m:e>
                      <m:lim>
                        <m:r>
                          <m:rPr>
                            <m:nor/>
                          </m:rPr>
                          <a:rPr lang="zh-CN" altLang="zh-CN" sz="2400">
                            <a:solidFill>
                              <a:srgbClr val="000000"/>
                            </a:solidFill>
                            <a:latin typeface="楷体" panose="02010609060101010101" pitchFamily="49" charset="-122"/>
                            <a:ea typeface="楷体" panose="02010609060101010101" pitchFamily="49" charset="-122"/>
                            <a:cs typeface="Times New Roman" panose="02020603050405020304" pitchFamily="18" charset="0"/>
                          </a:rPr>
                          <m:t>时间状语从句</m:t>
                        </m:r>
                      </m:lim>
                    </m:limLow>
                  </m:oMath>
                </a14:m>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or</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you</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drop</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a</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piece</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of</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litter</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and</a:t>
                </a:r>
                <a:r>
                  <a:rPr lang="en-US" altLang="zh-CN" sz="2400">
                    <a:solidFill>
                      <a:srgbClr val="000000"/>
                    </a:solidFill>
                    <a:ea typeface="楷体" panose="02010609060101010101" pitchFamily="49" charset="-122"/>
                    <a:cs typeface="Times New Roman" panose="02020603050405020304" pitchFamily="18" charset="0"/>
                  </a:rPr>
                  <a:t> </a:t>
                </a:r>
                <a:endParaRPr lang="zh-CN" altLang="zh-CN" sz="1050">
                  <a:solidFill>
                    <a:srgbClr val="000000"/>
                  </a:solidFill>
                  <a:cs typeface="Times New Roman" panose="02020603050405020304" pitchFamily="18" charset="0"/>
                </a:endParaRPr>
              </a:p>
              <a:p>
                <a:pPr algn="just">
                  <a:lnSpc>
                    <a:spcPct val="150000"/>
                  </a:lnSpc>
                  <a:spcAft>
                    <a:spcPts val="0"/>
                  </a:spcAft>
                </a:pPr>
                <a:endParaRPr lang="zh-CN" altLang="zh-CN" sz="1050">
                  <a:solidFill>
                    <a:srgbClr val="000000"/>
                  </a:solidFill>
                  <a:cs typeface="Times New Roman" panose="02020603050405020304" pitchFamily="18" charset="0"/>
                </a:endParaRPr>
              </a:p>
              <a:p>
                <a:pPr algn="just">
                  <a:lnSpc>
                    <a:spcPct val="150000"/>
                  </a:lnSpc>
                  <a:spcAft>
                    <a:spcPts val="0"/>
                  </a:spcAft>
                </a:pPr>
                <a:r>
                  <a:rPr lang="en-US" altLang="zh-CN" sz="2400">
                    <a:solidFill>
                      <a:srgbClr val="000000"/>
                    </a:solidFill>
                    <a:cs typeface="Times New Roman" panose="02020603050405020304" pitchFamily="18" charset="0"/>
                  </a:rPr>
                  <a:t>can</a:t>
                </a:r>
                <a:r>
                  <a:rPr lang="en-US" altLang="zh-CN" sz="2400">
                    <a:solidFill>
                      <a:srgbClr val="000000"/>
                    </a:solidFill>
                    <a:ea typeface="楷体" panose="02010609060101010101" pitchFamily="49" charset="-122"/>
                    <a:cs typeface="Times New Roman" panose="02020603050405020304" pitchFamily="18" charset="0"/>
                  </a:rPr>
                  <a:t>’</a:t>
                </a:r>
                <a:r>
                  <a:rPr lang="en-US" altLang="zh-CN" sz="2400">
                    <a:solidFill>
                      <a:srgbClr val="000000"/>
                    </a:solidFill>
                    <a:cs typeface="Times New Roman" panose="02020603050405020304" pitchFamily="18" charset="0"/>
                  </a:rPr>
                  <a:t>t</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be</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bothered</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to</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pick</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it</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up</a:t>
                </a:r>
                <a:r>
                  <a:rPr lang="en-US" altLang="zh-CN" sz="2400">
                    <a:solidFill>
                      <a:srgbClr val="000000"/>
                    </a:solidFill>
                    <a:latin typeface="宋体" panose="02010600030101010101" pitchFamily="2" charset="-122"/>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比方说</a:t>
                </a:r>
                <a:r>
                  <a:rPr lang="zh-CN" altLang="zh-CN" sz="24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你刷牙的时候让水哗哗地流</a:t>
                </a:r>
                <a:r>
                  <a:rPr lang="zh-CN" altLang="zh-CN" sz="24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外出的时候不关灯</a:t>
                </a:r>
                <a:r>
                  <a:rPr lang="zh-CN" altLang="zh-CN" sz="24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或者掉了一块垃圾却懒得捡起来</a:t>
                </a:r>
                <a:r>
                  <a:rPr lang="zh-CN" altLang="zh-CN" sz="2400" smtClean="0">
                    <a:solidFill>
                      <a:srgbClr val="000000"/>
                    </a:solidFill>
                    <a:ea typeface="楷体" panose="02010609060101010101" pitchFamily="49" charset="-122"/>
                    <a:cs typeface="Times New Roman" panose="02020603050405020304" pitchFamily="18" charset="0"/>
                  </a:rPr>
                  <a:t>。</a:t>
                </a:r>
                <a:endParaRPr lang="zh-CN" altLang="zh-CN" sz="1050">
                  <a:solidFill>
                    <a:srgbClr val="000000"/>
                  </a:solidFill>
                  <a:cs typeface="Times New Roman" panose="02020603050405020304" pitchFamily="18" charset="0"/>
                </a:endParaRPr>
              </a:p>
            </p:txBody>
          </p:sp>
        </mc:Choice>
        <mc:Fallback>
          <p:sp>
            <p:nvSpPr>
              <p:cNvPr id="4" name="圆角矩形 3"/>
              <p:cNvSpPr>
                <a:spLocks noRot="1" noChangeAspect="1" noMove="1" noResize="1" noEditPoints="1" noAdjustHandles="1" noChangeArrowheads="1" noChangeShapeType="1" noTextEdit="1"/>
              </p:cNvSpPr>
              <p:nvPr/>
            </p:nvSpPr>
            <p:spPr bwMode="auto">
              <a:xfrm>
                <a:off x="390047" y="1412776"/>
                <a:ext cx="11494992" cy="4007323"/>
              </a:xfrm>
              <a:prstGeom prst="roundRect">
                <a:avLst>
                  <a:gd name="adj" fmla="val 12728"/>
                </a:avLst>
              </a:prstGeom>
              <a:blipFill>
                <a:blip r:embed="rId3"/>
                <a:stretch>
                  <a:fillRect/>
                </a:stretch>
              </a:blipFill>
              <a:ln w="19050" algn="ctr">
                <a:noFill/>
                <a:miter lim="800000"/>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2" name="矩形 1"/>
              <p:cNvSpPr/>
              <p:nvPr/>
            </p:nvSpPr>
            <p:spPr>
              <a:xfrm>
                <a:off x="5861930" y="1971588"/>
                <a:ext cx="4402166" cy="840038"/>
              </a:xfrm>
              <a:prstGeom prst="rect">
                <a:avLst/>
              </a:prstGeom>
            </p:spPr>
            <p:txBody>
              <a:bodyPr wrap="none">
                <a:spAutoFit/>
              </a:bodyPr>
              <a:lstStyle/>
              <a:p>
                <a14:m>
                  <m:oMathPara xmlns:m="http://schemas.openxmlformats.org/officeDocument/2006/math">
                    <m:oMathParaPr>
                      <m:jc m:val="centerGroup"/>
                    </m:oMathParaPr>
                    <m:oMath xmlns:m="http://schemas.openxmlformats.org/officeDocument/2006/math">
                      <m:limLow>
                        <m:limLowPr>
                          <m:ctrlPr>
                            <a:rPr lang="zh-CN" altLang="zh-CN" sz="2400" i="1">
                              <a:solidFill>
                                <a:srgbClr val="00B0F0"/>
                              </a:solidFill>
                              <a:latin typeface="Cambria Math" panose="02040503050406030204" pitchFamily="18" charset="0"/>
                              <a:ea typeface="Cambria Math" panose="02040503050406030204" pitchFamily="18" charset="0"/>
                              <a:cs typeface="Times New Roman" panose="02020603050405020304" pitchFamily="18" charset="0"/>
                            </a:rPr>
                          </m:ctrlPr>
                        </m:limLowPr>
                        <m:e>
                          <m:bar>
                            <m:barPr>
                              <m:ctrlPr>
                                <a:rPr lang="zh-CN" altLang="zh-CN" sz="2400" i="1">
                                  <a:solidFill>
                                    <a:srgbClr val="00B0F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sz="2400" i="1">
                                  <a:solidFill>
                                    <a:srgbClr val="00B0F0"/>
                                  </a:solidFill>
                                  <a:latin typeface="Cambria Math" panose="02040503050406030204" pitchFamily="18" charset="0"/>
                                  <a:cs typeface="Times New Roman" panose="02020603050405020304" pitchFamily="18" charset="0"/>
                                </a:rPr>
                                <m:t>𝐰𝐡𝐢𝐥𝐞</m:t>
                              </m:r>
                              <m:r>
                                <m:rPr>
                                  <m:nor/>
                                </m:rPr>
                                <a:rPr lang="en-US" altLang="zh-CN" sz="2400">
                                  <a:solidFill>
                                    <a:srgbClr val="00B0F0"/>
                                  </a:solidFill>
                                  <a:latin typeface="Cambria Math" panose="02040503050406030204" pitchFamily="18" charset="0"/>
                                  <a:cs typeface="Times New Roman" panose="02020603050405020304" pitchFamily="18" charset="0"/>
                                </a:rPr>
                                <m:t> </m:t>
                              </m:r>
                              <m:r>
                                <a:rPr lang="en-US" altLang="zh-CN" sz="2400" i="1">
                                  <a:solidFill>
                                    <a:srgbClr val="00B0F0"/>
                                  </a:solidFill>
                                  <a:latin typeface="Cambria Math" panose="02040503050406030204" pitchFamily="18" charset="0"/>
                                  <a:cs typeface="Times New Roman" panose="02020603050405020304" pitchFamily="18" charset="0"/>
                                </a:rPr>
                                <m:t>𝐲𝐨𝐮</m:t>
                              </m:r>
                              <m:r>
                                <m:rPr>
                                  <m:nor/>
                                </m:rPr>
                                <a:rPr lang="en-US" altLang="zh-CN" sz="2400">
                                  <a:solidFill>
                                    <a:srgbClr val="00B0F0"/>
                                  </a:solidFill>
                                  <a:latin typeface="Cambria Math" panose="02040503050406030204" pitchFamily="18" charset="0"/>
                                  <a:cs typeface="Times New Roman" panose="02020603050405020304" pitchFamily="18" charset="0"/>
                                </a:rPr>
                                <m:t> </m:t>
                              </m:r>
                              <m:r>
                                <a:rPr lang="en-US" altLang="zh-CN" sz="2400" i="1">
                                  <a:solidFill>
                                    <a:srgbClr val="00B0F0"/>
                                  </a:solidFill>
                                  <a:latin typeface="Cambria Math" panose="02040503050406030204" pitchFamily="18" charset="0"/>
                                  <a:cs typeface="Times New Roman" panose="02020603050405020304" pitchFamily="18" charset="0"/>
                                </a:rPr>
                                <m:t>𝐛𝐫𝐮𝐬𝐡𝐲𝐨𝐮𝐫</m:t>
                              </m:r>
                              <m:r>
                                <m:rPr>
                                  <m:nor/>
                                </m:rPr>
                                <a:rPr lang="en-US" altLang="zh-CN" sz="2400">
                                  <a:solidFill>
                                    <a:srgbClr val="00B0F0"/>
                                  </a:solidFill>
                                  <a:latin typeface="Cambria Math" panose="02040503050406030204" pitchFamily="18" charset="0"/>
                                  <a:cs typeface="Times New Roman" panose="02020603050405020304" pitchFamily="18" charset="0"/>
                                </a:rPr>
                                <m:t> </m:t>
                              </m:r>
                              <m:r>
                                <a:rPr lang="en-US" altLang="zh-CN" sz="2400" i="1">
                                  <a:solidFill>
                                    <a:srgbClr val="00B0F0"/>
                                  </a:solidFill>
                                  <a:latin typeface="Cambria Math" panose="02040503050406030204" pitchFamily="18" charset="0"/>
                                  <a:cs typeface="Times New Roman" panose="02020603050405020304" pitchFamily="18" charset="0"/>
                                </a:rPr>
                                <m:t>𝐭𝐞𝐞𝐭𝐡</m:t>
                              </m:r>
                              <m:r>
                                <m:rPr>
                                  <m:nor/>
                                </m:rPr>
                                <a:rPr lang="zh-CN" altLang="zh-CN" sz="2400">
                                  <a:solidFill>
                                    <a:srgbClr val="00B0F0"/>
                                  </a:solidFill>
                                  <a:latin typeface="Cambria Math" panose="02040503050406030204" pitchFamily="18" charset="0"/>
                                  <a:cs typeface="Times New Roman" panose="02020603050405020304" pitchFamily="18" charset="0"/>
                                </a:rPr>
                                <m:t>，</m:t>
                              </m:r>
                            </m:e>
                          </m:bar>
                        </m:e>
                        <m:lim>
                          <m:r>
                            <m:rPr>
                              <m:nor/>
                            </m:rPr>
                            <a:rPr lang="zh-CN" altLang="zh-CN" sz="2400">
                              <a:solidFill>
                                <a:srgbClr val="00B0F0"/>
                              </a:solidFill>
                              <a:latin typeface="楷体" panose="02010609060101010101" pitchFamily="49" charset="-122"/>
                              <a:ea typeface="楷体" panose="02010609060101010101" pitchFamily="49" charset="-122"/>
                              <a:cs typeface="Times New Roman" panose="02020603050405020304" pitchFamily="18" charset="0"/>
                            </a:rPr>
                            <m:t>时间状语从句</m:t>
                          </m:r>
                        </m:lim>
                      </m:limLow>
                    </m:oMath>
                  </m:oMathPara>
                </a14:m>
                <a:endParaRPr lang="zh-CN" altLang="en-US"/>
              </a:p>
            </p:txBody>
          </p:sp>
        </mc:Choice>
        <mc:Fallback>
          <p:sp>
            <p:nvSpPr>
              <p:cNvPr id="2" name="矩形 1"/>
              <p:cNvSpPr>
                <a:spLocks noRot="1" noChangeAspect="1" noMove="1" noResize="1" noEditPoints="1" noAdjustHandles="1" noChangeArrowheads="1" noChangeShapeType="1" noTextEdit="1"/>
              </p:cNvSpPr>
              <p:nvPr/>
            </p:nvSpPr>
            <p:spPr>
              <a:xfrm>
                <a:off x="5861930" y="1971588"/>
                <a:ext cx="4402166" cy="840038"/>
              </a:xfrm>
              <a:prstGeom prst="rect">
                <a:avLst/>
              </a:prstGeom>
              <a:blipFill>
                <a:blip r:embed="rId4"/>
                <a:stretch>
                  <a:fillRect b="-11594"/>
                </a:stretch>
              </a:blipFill>
            </p:spPr>
            <p:txBody>
              <a:bodyPr/>
              <a:lstStyle/>
              <a:p>
                <a:r>
                  <a:rPr lang="zh-CN" altLang="en-US">
                    <a:noFill/>
                  </a:rPr>
                  <a:t> </a:t>
                </a:r>
              </a:p>
            </p:txBody>
          </p:sp>
        </mc:Fallback>
      </mc:AlternateContent>
    </p:spTree>
    <p:extLst>
      <p:ext uri="{BB962C8B-B14F-4D97-AF65-F5344CB8AC3E}">
        <p14:creationId xmlns:p14="http://schemas.microsoft.com/office/powerpoint/2010/main" val="85663356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内容占位符 8"/>
          <p:cNvSpPr>
            <a:spLocks noGrp="1"/>
          </p:cNvSpPr>
          <p:nvPr>
            <p:ph idx="1"/>
          </p:nvPr>
        </p:nvSpPr>
        <p:spPr>
          <a:xfrm>
            <a:off x="360854" y="746120"/>
            <a:ext cx="11485848" cy="5632311"/>
          </a:xfrm>
        </p:spPr>
        <p:txBody>
          <a:bodyPr/>
          <a:lstStyle/>
          <a:p>
            <a:pPr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spc="-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leave</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用作使役动词，意为</a:t>
            </a:r>
            <a:r>
              <a:rPr lang="en-US" altLang="zh-CN" b="1" spc="-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使</a:t>
            </a:r>
            <a:r>
              <a:rPr lang="en-US" altLang="zh-CN" b="1" spc="-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处于某种状态</a:t>
            </a:r>
            <a:r>
              <a:rPr lang="en-US" altLang="zh-CN" b="1" spc="-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leave</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＋宾语＋名词</a:t>
            </a:r>
            <a:r>
              <a:rPr lang="en-US"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形容词</a:t>
            </a:r>
            <a:r>
              <a:rPr lang="en-US"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介词短语</a:t>
            </a:r>
            <a:r>
              <a:rPr lang="en-US"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过去分词</a:t>
            </a:r>
            <a:r>
              <a:rPr lang="en-US"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现在分词</a:t>
            </a:r>
            <a:r>
              <a:rPr lang="en-US"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动词不定式，表示</a:t>
            </a:r>
            <a:r>
              <a:rPr lang="en-US" altLang="zh-CN" b="1" spc="-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使</a:t>
            </a:r>
            <a:r>
              <a:rPr lang="en-US" altLang="zh-CN" b="1" spc="-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处于某种状态</a:t>
            </a:r>
            <a:r>
              <a:rPr lang="en-US" altLang="zh-CN" b="1" spc="-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a:t>
            </a:r>
            <a:endParaRPr lang="zh-CN" altLang="zh-CN" sz="1050" spc="-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Mr Lee left me standing outside in the rain</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李先生让我站在外面的雨里。</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bad weather left the project half finished</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糟糕的天气使工程只完成了一半。</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Qi Baishi’s style of painting often leaves the audience guessing and makes them use their imagination</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齐白石的绘画作品常给观赏者留出运用想象力解读其内涵的余地。</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 must leave the children to solve their affairs themselves</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我们必须让孩子们自己去解决他们的问题。</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I’m sorry that I have left some of your questions unanswered</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对不起</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我使你的一些问题没有得到解答</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10" name="TS13.eps" descr="id:2147487809;FounderCES"/>
          <p:cNvPicPr/>
          <p:nvPr/>
        </p:nvPicPr>
        <p:blipFill>
          <a:blip r:embed="rId2"/>
          <a:stretch>
            <a:fillRect/>
          </a:stretch>
        </p:blipFill>
        <p:spPr>
          <a:xfrm>
            <a:off x="360854" y="908720"/>
            <a:ext cx="1065530" cy="361315"/>
          </a:xfrm>
          <a:prstGeom prst="rect">
            <a:avLst/>
          </a:prstGeom>
        </p:spPr>
      </p:pic>
    </p:spTree>
    <p:extLst>
      <p:ext uri="{BB962C8B-B14F-4D97-AF65-F5344CB8AC3E}">
        <p14:creationId xmlns:p14="http://schemas.microsoft.com/office/powerpoint/2010/main" val="141221475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圆角矩形 2"/>
          <p:cNvSpPr/>
          <p:nvPr/>
        </p:nvSpPr>
        <p:spPr bwMode="auto">
          <a:xfrm>
            <a:off x="360854" y="822359"/>
            <a:ext cx="11494992" cy="1814553"/>
          </a:xfrm>
          <a:prstGeom prst="roundRect">
            <a:avLst>
              <a:gd name="adj" fmla="val 12728"/>
            </a:avLst>
          </a:prstGeom>
          <a:solidFill>
            <a:srgbClr val="FEE2D1"/>
          </a:solidFill>
          <a:ln w="19050" algn="ctr">
            <a:noFill/>
            <a:miter lim="800000"/>
          </a:ln>
        </p:spPr>
        <p:txBody>
          <a:bodyPr vert="horz" wrap="square" lIns="91440" tIns="45720" rIns="91440" bIns="45720" numCol="1" rtlCol="0" anchor="ctr" anchorCtr="0" compatLnSpc="1">
            <a:spAutoFit/>
          </a:bodyPr>
          <a:lstStyle/>
          <a:p>
            <a:pPr algn="just">
              <a:lnSpc>
                <a:spcPct val="150000"/>
              </a:lnSpc>
              <a:spcAft>
                <a:spcPts val="0"/>
              </a:spcAft>
            </a:pPr>
            <a:r>
              <a:rPr lang="en-US" altLang="zh-CN" sz="2400">
                <a:solidFill>
                  <a:srgbClr val="F08100"/>
                </a:solidFill>
                <a:latin typeface="MS Mincho"/>
                <a:cs typeface="Times New Roman" panose="02020603050405020304" pitchFamily="18" charset="0"/>
              </a:rPr>
              <a:t>❷</a:t>
            </a:r>
            <a:r>
              <a:rPr lang="en-US" altLang="zh-CN" sz="2400">
                <a:solidFill>
                  <a:srgbClr val="000000"/>
                </a:solidFill>
                <a:cs typeface="Times New Roman" panose="02020603050405020304" pitchFamily="18" charset="0"/>
              </a:rPr>
              <a:t>Hundreds and thousands of roots and shoots can solve the problems</a:t>
            </a:r>
            <a:r>
              <a:rPr lang="zh-CN" altLang="zh-CN" sz="2400">
                <a:solidFill>
                  <a:srgbClr val="000000"/>
                </a:solidFill>
                <a:cs typeface="Times New Roman" panose="02020603050405020304" pitchFamily="18" charset="0"/>
              </a:rPr>
              <a:t>，</a:t>
            </a:r>
            <a:r>
              <a:rPr lang="en-US" altLang="zh-CN" sz="2400">
                <a:solidFill>
                  <a:srgbClr val="000000"/>
                </a:solidFill>
                <a:cs typeface="Times New Roman" panose="02020603050405020304" pitchFamily="18" charset="0"/>
              </a:rPr>
              <a:t>change the world and </a:t>
            </a:r>
            <a:r>
              <a:rPr lang="en-US" altLang="zh-CN" sz="2400">
                <a:solidFill>
                  <a:srgbClr val="F08100"/>
                </a:solidFill>
                <a:cs typeface="Times New Roman" panose="02020603050405020304" pitchFamily="18" charset="0"/>
              </a:rPr>
              <a:t>make it a better place</a:t>
            </a:r>
            <a:r>
              <a:rPr lang="en-US" altLang="zh-CN" sz="2400">
                <a:solidFill>
                  <a:srgbClr val="000000"/>
                </a:solidFill>
                <a:cs typeface="Times New Roman" panose="02020603050405020304" pitchFamily="18" charset="0"/>
              </a:rPr>
              <a:t> to live in</a:t>
            </a:r>
            <a:r>
              <a:rPr lang="en-US" altLang="zh-CN" sz="2400">
                <a:solidFill>
                  <a:srgbClr val="000000"/>
                </a:solidFill>
                <a:latin typeface="宋体" panose="02010600030101010101" pitchFamily="2" charset="-122"/>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成千上万的根和芽能够解决问题</a:t>
            </a:r>
            <a:r>
              <a:rPr lang="zh-CN" altLang="zh-CN" sz="24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改变世界</a:t>
            </a:r>
            <a:r>
              <a:rPr lang="zh-CN" altLang="zh-CN" sz="24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使其更加宜居</a:t>
            </a:r>
            <a:r>
              <a:rPr lang="zh-CN" altLang="zh-CN" sz="2400" smtClean="0">
                <a:solidFill>
                  <a:srgbClr val="000000"/>
                </a:solidFill>
                <a:ea typeface="楷体" panose="02010609060101010101" pitchFamily="49" charset="-122"/>
                <a:cs typeface="Times New Roman" panose="02020603050405020304" pitchFamily="18" charset="0"/>
              </a:rPr>
              <a:t>。</a:t>
            </a:r>
            <a:endParaRPr lang="zh-CN" altLang="zh-CN" sz="1050">
              <a:solidFill>
                <a:srgbClr val="000000"/>
              </a:solidFill>
              <a:cs typeface="Times New Roman" panose="02020603050405020304" pitchFamily="18" charset="0"/>
            </a:endParaRPr>
          </a:p>
        </p:txBody>
      </p:sp>
      <p:sp>
        <p:nvSpPr>
          <p:cNvPr id="2" name="矩形 1"/>
          <p:cNvSpPr/>
          <p:nvPr/>
        </p:nvSpPr>
        <p:spPr>
          <a:xfrm>
            <a:off x="334566" y="2708920"/>
            <a:ext cx="11305256" cy="2862322"/>
          </a:xfrm>
          <a:prstGeom prst="rect">
            <a:avLst/>
          </a:prstGeom>
        </p:spPr>
        <p:txBody>
          <a:bodyPr wrap="square">
            <a:spAutoFit/>
          </a:bodyPr>
          <a:lstStyle/>
          <a:p>
            <a:pPr algn="just">
              <a:lnSpc>
                <a:spcPct val="150000"/>
              </a:lnSpc>
              <a:spcAft>
                <a:spcPts val="0"/>
              </a:spcAft>
            </a:pPr>
            <a:r>
              <a:rPr lang="en-US" altLang="zh-CN" sz="2400" smtClean="0">
                <a:solidFill>
                  <a:srgbClr val="000000"/>
                </a:solidFill>
                <a:cs typeface="Times New Roman" panose="02020603050405020304" pitchFamily="18" charset="0"/>
              </a:rPr>
              <a:t>              </a:t>
            </a:r>
            <a:r>
              <a:rPr lang="zh-CN" altLang="zh-CN" sz="2400" smtClean="0">
                <a:solidFill>
                  <a:srgbClr val="000000"/>
                </a:solidFill>
                <a:cs typeface="Times New Roman" panose="02020603050405020304" pitchFamily="18" charset="0"/>
              </a:rPr>
              <a:t>句</a:t>
            </a:r>
            <a:r>
              <a:rPr lang="zh-CN" altLang="zh-CN" sz="2400">
                <a:solidFill>
                  <a:srgbClr val="000000"/>
                </a:solidFill>
                <a:cs typeface="Times New Roman" panose="02020603050405020304" pitchFamily="18" charset="0"/>
              </a:rPr>
              <a:t>中使用了</a:t>
            </a:r>
            <a:r>
              <a:rPr lang="en-US" altLang="zh-CN" sz="2400">
                <a:solidFill>
                  <a:srgbClr val="000000"/>
                </a:solidFill>
                <a:latin typeface="宋体" panose="02010600030101010101" pitchFamily="2" charset="-122"/>
                <a:cs typeface="Times New Roman" panose="02020603050405020304" pitchFamily="18" charset="0"/>
              </a:rPr>
              <a:t>“</a:t>
            </a:r>
            <a:r>
              <a:rPr lang="en-US" altLang="zh-CN" sz="2400">
                <a:solidFill>
                  <a:srgbClr val="000000"/>
                </a:solidFill>
                <a:cs typeface="Times New Roman" panose="02020603050405020304" pitchFamily="18" charset="0"/>
              </a:rPr>
              <a:t>make</a:t>
            </a:r>
            <a:r>
              <a:rPr lang="zh-CN" altLang="zh-CN" sz="2400">
                <a:solidFill>
                  <a:srgbClr val="000000"/>
                </a:solidFill>
                <a:cs typeface="Times New Roman" panose="02020603050405020304" pitchFamily="18" charset="0"/>
              </a:rPr>
              <a:t>＋宾语＋宾语补足语</a:t>
            </a:r>
            <a:r>
              <a:rPr lang="en-US" altLang="zh-CN" sz="2400">
                <a:solidFill>
                  <a:srgbClr val="000000"/>
                </a:solidFill>
                <a:latin typeface="宋体" panose="02010600030101010101" pitchFamily="2" charset="-122"/>
                <a:cs typeface="Times New Roman" panose="02020603050405020304" pitchFamily="18" charset="0"/>
              </a:rPr>
              <a:t>”</a:t>
            </a:r>
            <a:r>
              <a:rPr lang="zh-CN" altLang="zh-CN" sz="2400">
                <a:solidFill>
                  <a:srgbClr val="000000"/>
                </a:solidFill>
                <a:cs typeface="Times New Roman" panose="02020603050405020304" pitchFamily="18" charset="0"/>
              </a:rPr>
              <a:t>结构。如：</a:t>
            </a:r>
            <a:endParaRPr lang="zh-CN" altLang="zh-CN" sz="1050">
              <a:solidFill>
                <a:srgbClr val="000000"/>
              </a:solidFill>
              <a:cs typeface="Times New Roman" panose="02020603050405020304" pitchFamily="18" charset="0"/>
            </a:endParaRPr>
          </a:p>
          <a:p>
            <a:pPr algn="just">
              <a:lnSpc>
                <a:spcPct val="150000"/>
              </a:lnSpc>
              <a:spcAft>
                <a:spcPts val="0"/>
              </a:spcAft>
            </a:pPr>
            <a:r>
              <a:rPr lang="zh-CN" altLang="zh-CN" sz="2400">
                <a:solidFill>
                  <a:srgbClr val="000000"/>
                </a:solidFill>
                <a:cs typeface="Times New Roman" panose="02020603050405020304" pitchFamily="18" charset="0"/>
              </a:rPr>
              <a:t>• </a:t>
            </a:r>
            <a:r>
              <a:rPr lang="en-US" altLang="zh-CN" sz="2400">
                <a:solidFill>
                  <a:srgbClr val="000000"/>
                </a:solidFill>
                <a:cs typeface="Times New Roman" panose="02020603050405020304" pitchFamily="18" charset="0"/>
              </a:rPr>
              <a:t>My parents would like to make me study 24 hours a day</a:t>
            </a:r>
            <a:r>
              <a:rPr lang="en-US" altLang="zh-CN" sz="2400">
                <a:solidFill>
                  <a:srgbClr val="000000"/>
                </a:solidFill>
                <a:latin typeface="宋体" panose="02010600030101010101" pitchFamily="2" charset="-122"/>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我父母宁愿让我一天</a:t>
            </a:r>
            <a:r>
              <a:rPr lang="en-US" altLang="zh-CN" sz="2400">
                <a:solidFill>
                  <a:srgbClr val="000000"/>
                </a:solidFill>
                <a:cs typeface="Times New Roman" panose="02020603050405020304" pitchFamily="18" charset="0"/>
              </a:rPr>
              <a:t>24</a:t>
            </a:r>
            <a:r>
              <a:rPr lang="zh-CN" altLang="zh-CN" sz="2400">
                <a:solidFill>
                  <a:srgbClr val="000000"/>
                </a:solidFill>
                <a:ea typeface="楷体" panose="02010609060101010101" pitchFamily="49" charset="-122"/>
                <a:cs typeface="Times New Roman" panose="02020603050405020304" pitchFamily="18" charset="0"/>
              </a:rPr>
              <a:t>小时都学习。</a:t>
            </a:r>
            <a:endParaRPr lang="zh-CN" altLang="zh-CN" sz="1050">
              <a:solidFill>
                <a:srgbClr val="000000"/>
              </a:solidFill>
              <a:cs typeface="Times New Roman" panose="02020603050405020304" pitchFamily="18" charset="0"/>
            </a:endParaRPr>
          </a:p>
          <a:p>
            <a:pPr algn="just">
              <a:lnSpc>
                <a:spcPct val="150000"/>
              </a:lnSpc>
              <a:spcAft>
                <a:spcPts val="0"/>
              </a:spcAft>
            </a:pPr>
            <a:r>
              <a:rPr lang="zh-CN" altLang="zh-CN" sz="2400">
                <a:solidFill>
                  <a:srgbClr val="000000"/>
                </a:solidFill>
                <a:cs typeface="Times New Roman" panose="02020603050405020304" pitchFamily="18" charset="0"/>
              </a:rPr>
              <a:t>• </a:t>
            </a:r>
            <a:r>
              <a:rPr lang="en-US" altLang="zh-CN" sz="2400">
                <a:solidFill>
                  <a:srgbClr val="000000"/>
                </a:solidFill>
                <a:cs typeface="Times New Roman" panose="02020603050405020304" pitchFamily="18" charset="0"/>
              </a:rPr>
              <a:t>We made him chairman of our English Speaking Society</a:t>
            </a:r>
            <a:r>
              <a:rPr lang="en-US" altLang="zh-CN" sz="2400">
                <a:solidFill>
                  <a:srgbClr val="000000"/>
                </a:solidFill>
                <a:latin typeface="宋体" panose="02010600030101010101" pitchFamily="2" charset="-122"/>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我们选他为我们英语演讲协会的主席。</a:t>
            </a:r>
            <a:endParaRPr lang="zh-CN" altLang="zh-CN" sz="1050">
              <a:solidFill>
                <a:srgbClr val="000000"/>
              </a:solidFill>
              <a:cs typeface="Times New Roman" panose="02020603050405020304" pitchFamily="18" charset="0"/>
            </a:endParaRPr>
          </a:p>
        </p:txBody>
      </p:sp>
      <p:pic>
        <p:nvPicPr>
          <p:cNvPr id="4" name="TS13.eps" descr="id:2147487809;FounderCES"/>
          <p:cNvPicPr/>
          <p:nvPr/>
        </p:nvPicPr>
        <p:blipFill>
          <a:blip r:embed="rId2"/>
          <a:stretch>
            <a:fillRect/>
          </a:stretch>
        </p:blipFill>
        <p:spPr>
          <a:xfrm>
            <a:off x="352228" y="2852190"/>
            <a:ext cx="1065530" cy="361315"/>
          </a:xfrm>
          <a:prstGeom prst="rect">
            <a:avLst/>
          </a:prstGeom>
        </p:spPr>
      </p:pic>
    </p:spTree>
    <p:extLst>
      <p:ext uri="{BB962C8B-B14F-4D97-AF65-F5344CB8AC3E}">
        <p14:creationId xmlns:p14="http://schemas.microsoft.com/office/powerpoint/2010/main" val="2197187975"/>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圆角矩形 2"/>
          <p:cNvSpPr/>
          <p:nvPr/>
        </p:nvSpPr>
        <p:spPr bwMode="auto">
          <a:xfrm>
            <a:off x="360854" y="993789"/>
            <a:ext cx="11422984" cy="3443323"/>
          </a:xfrm>
          <a:prstGeom prst="roundRect">
            <a:avLst>
              <a:gd name="adj" fmla="val 5328"/>
            </a:avLst>
          </a:prstGeom>
          <a:solidFill>
            <a:srgbClr val="E6E1EF"/>
          </a:solidFill>
          <a:ln w="19050" algn="ctr">
            <a:noFill/>
            <a:miter lim="800000"/>
          </a:ln>
        </p:spPr>
        <p:txBody>
          <a:bodyPr vert="horz" wrap="square" lIns="91440" tIns="45720" rIns="91440" bIns="45720" numCol="1" rtlCol="0" anchor="ctr" anchorCtr="0" compatLnSpc="1">
            <a:spAutoFit/>
          </a:bodyPr>
          <a:lstStyle/>
          <a:p>
            <a:pPr algn="just">
              <a:lnSpc>
                <a:spcPct val="150000"/>
              </a:lnSpc>
              <a:spcAft>
                <a:spcPts val="0"/>
              </a:spcAft>
            </a:pPr>
            <a:r>
              <a:rPr lang="en-US" altLang="zh-CN" sz="2400">
                <a:solidFill>
                  <a:srgbClr val="000000"/>
                </a:solidFill>
                <a:latin typeface="宋体" panose="02010600030101010101" pitchFamily="2" charset="-122"/>
                <a:cs typeface="Times New Roman" panose="02020603050405020304" pitchFamily="18" charset="0"/>
              </a:rPr>
              <a:t>“</a:t>
            </a:r>
            <a:r>
              <a:rPr lang="en-US" altLang="zh-CN" sz="2400">
                <a:solidFill>
                  <a:srgbClr val="000000"/>
                </a:solidFill>
                <a:cs typeface="Times New Roman" panose="02020603050405020304" pitchFamily="18" charset="0"/>
              </a:rPr>
              <a:t>make</a:t>
            </a:r>
            <a:r>
              <a:rPr lang="zh-CN" altLang="zh-CN" sz="2400">
                <a:solidFill>
                  <a:srgbClr val="000000"/>
                </a:solidFill>
                <a:cs typeface="Times New Roman" panose="02020603050405020304" pitchFamily="18" charset="0"/>
              </a:rPr>
              <a:t>＋宾语＋宾语补足语</a:t>
            </a:r>
            <a:r>
              <a:rPr lang="en-US" altLang="zh-CN" sz="2400">
                <a:solidFill>
                  <a:srgbClr val="000000"/>
                </a:solidFill>
                <a:latin typeface="宋体" panose="02010600030101010101" pitchFamily="2" charset="-122"/>
                <a:cs typeface="Times New Roman" panose="02020603050405020304" pitchFamily="18" charset="0"/>
              </a:rPr>
              <a:t>”</a:t>
            </a:r>
            <a:r>
              <a:rPr lang="zh-CN" altLang="zh-CN" sz="2400">
                <a:solidFill>
                  <a:srgbClr val="000000"/>
                </a:solidFill>
                <a:cs typeface="Times New Roman" panose="02020603050405020304" pitchFamily="18" charset="0"/>
              </a:rPr>
              <a:t>结构：</a:t>
            </a:r>
            <a:endParaRPr lang="zh-CN" altLang="zh-CN" sz="1050">
              <a:solidFill>
                <a:srgbClr val="000000"/>
              </a:solidFill>
              <a:cs typeface="Times New Roman" panose="02020603050405020304" pitchFamily="18" charset="0"/>
            </a:endParaRPr>
          </a:p>
          <a:p>
            <a:pPr algn="just">
              <a:lnSpc>
                <a:spcPct val="150000"/>
              </a:lnSpc>
              <a:spcAft>
                <a:spcPts val="0"/>
              </a:spcAft>
            </a:pPr>
            <a:r>
              <a:rPr lang="en-US" altLang="zh-CN" sz="2400">
                <a:solidFill>
                  <a:srgbClr val="000000"/>
                </a:solidFill>
                <a:cs typeface="Times New Roman" panose="02020603050405020304" pitchFamily="18" charset="0"/>
              </a:rPr>
              <a:t>1</a:t>
            </a:r>
            <a:r>
              <a:rPr lang="en-US" altLang="zh-CN" sz="2400">
                <a:solidFill>
                  <a:srgbClr val="000000"/>
                </a:solidFill>
                <a:latin typeface="宋体" panose="02010600030101010101" pitchFamily="2" charset="-122"/>
                <a:cs typeface="Times New Roman" panose="02020603050405020304" pitchFamily="18" charset="0"/>
              </a:rPr>
              <a:t>.</a:t>
            </a:r>
            <a:r>
              <a:rPr lang="en-US" altLang="zh-CN" sz="2400">
                <a:solidFill>
                  <a:srgbClr val="000000"/>
                </a:solidFill>
                <a:cs typeface="Times New Roman" panose="02020603050405020304" pitchFamily="18" charset="0"/>
              </a:rPr>
              <a:t>make</a:t>
            </a:r>
            <a:r>
              <a:rPr lang="zh-CN" altLang="zh-CN" sz="2400">
                <a:solidFill>
                  <a:srgbClr val="000000"/>
                </a:solidFill>
                <a:cs typeface="Times New Roman" panose="02020603050405020304" pitchFamily="18" charset="0"/>
              </a:rPr>
              <a:t>＋宾语＋宾语补足语（</a:t>
            </a:r>
            <a:r>
              <a:rPr lang="zh-CN" altLang="zh-CN" sz="2400">
                <a:solidFill>
                  <a:srgbClr val="000000"/>
                </a:solidFill>
                <a:ea typeface="楷体" panose="02010609060101010101" pitchFamily="49" charset="-122"/>
                <a:cs typeface="Times New Roman" panose="02020603050405020304" pitchFamily="18" charset="0"/>
              </a:rPr>
              <a:t>名词、形容词、省略</a:t>
            </a:r>
            <a:r>
              <a:rPr lang="en-US" altLang="zh-CN" sz="2400">
                <a:solidFill>
                  <a:srgbClr val="000000"/>
                </a:solidFill>
                <a:cs typeface="Times New Roman" panose="02020603050405020304" pitchFamily="18" charset="0"/>
              </a:rPr>
              <a:t>to</a:t>
            </a:r>
            <a:r>
              <a:rPr lang="zh-CN" altLang="zh-CN" sz="2400">
                <a:solidFill>
                  <a:srgbClr val="000000"/>
                </a:solidFill>
                <a:ea typeface="楷体" panose="02010609060101010101" pitchFamily="49" charset="-122"/>
                <a:cs typeface="Times New Roman" panose="02020603050405020304" pitchFamily="18" charset="0"/>
              </a:rPr>
              <a:t>的不定式、过去分词或介词短语</a:t>
            </a:r>
            <a:r>
              <a:rPr lang="zh-CN" altLang="zh-CN" sz="2400">
                <a:solidFill>
                  <a:srgbClr val="000000"/>
                </a:solidFill>
                <a:cs typeface="Times New Roman" panose="02020603050405020304" pitchFamily="18" charset="0"/>
              </a:rPr>
              <a:t>）。</a:t>
            </a:r>
            <a:endParaRPr lang="zh-CN" altLang="zh-CN" sz="1050">
              <a:solidFill>
                <a:srgbClr val="000000"/>
              </a:solidFill>
              <a:cs typeface="Times New Roman" panose="02020603050405020304" pitchFamily="18" charset="0"/>
            </a:endParaRPr>
          </a:p>
          <a:p>
            <a:pPr algn="just">
              <a:lnSpc>
                <a:spcPct val="150000"/>
              </a:lnSpc>
              <a:spcAft>
                <a:spcPts val="0"/>
              </a:spcAft>
            </a:pPr>
            <a:r>
              <a:rPr lang="en-US" altLang="zh-CN" sz="2400">
                <a:solidFill>
                  <a:srgbClr val="000000"/>
                </a:solidFill>
                <a:cs typeface="Times New Roman" panose="02020603050405020304" pitchFamily="18" charset="0"/>
              </a:rPr>
              <a:t>2</a:t>
            </a:r>
            <a:r>
              <a:rPr lang="en-US" altLang="zh-CN" sz="2400">
                <a:solidFill>
                  <a:srgbClr val="000000"/>
                </a:solidFill>
                <a:latin typeface="宋体" panose="02010600030101010101" pitchFamily="2" charset="-122"/>
                <a:cs typeface="Times New Roman" panose="02020603050405020304" pitchFamily="18" charset="0"/>
              </a:rPr>
              <a:t>.</a:t>
            </a:r>
            <a:r>
              <a:rPr lang="zh-CN" altLang="zh-CN" sz="2400">
                <a:solidFill>
                  <a:srgbClr val="000000"/>
                </a:solidFill>
                <a:cs typeface="Times New Roman" panose="02020603050405020304" pitchFamily="18" charset="0"/>
              </a:rPr>
              <a:t>当该结构中的宾语是不定式短语或从句时，多用</a:t>
            </a:r>
            <a:r>
              <a:rPr lang="en-US" altLang="zh-CN" sz="2400">
                <a:solidFill>
                  <a:srgbClr val="000000"/>
                </a:solidFill>
                <a:cs typeface="Times New Roman" panose="02020603050405020304" pitchFamily="18" charset="0"/>
              </a:rPr>
              <a:t>it</a:t>
            </a:r>
            <a:r>
              <a:rPr lang="zh-CN" altLang="zh-CN" sz="2400">
                <a:solidFill>
                  <a:srgbClr val="000000"/>
                </a:solidFill>
                <a:cs typeface="Times New Roman" panose="02020603050405020304" pitchFamily="18" charset="0"/>
              </a:rPr>
              <a:t>作形式宾语，而把不定式短语或从句后置，即</a:t>
            </a:r>
            <a:r>
              <a:rPr lang="en-US" altLang="zh-CN" sz="2400">
                <a:solidFill>
                  <a:srgbClr val="000000"/>
                </a:solidFill>
                <a:latin typeface="宋体" panose="02010600030101010101" pitchFamily="2" charset="-122"/>
                <a:cs typeface="Times New Roman" panose="02020603050405020304" pitchFamily="18" charset="0"/>
              </a:rPr>
              <a:t>“</a:t>
            </a:r>
            <a:r>
              <a:rPr lang="en-US" altLang="zh-CN" sz="2400">
                <a:solidFill>
                  <a:srgbClr val="000000"/>
                </a:solidFill>
                <a:cs typeface="Times New Roman" panose="02020603050405020304" pitchFamily="18" charset="0"/>
              </a:rPr>
              <a:t>make</a:t>
            </a:r>
            <a:r>
              <a:rPr lang="zh-CN" altLang="zh-CN" sz="2400">
                <a:solidFill>
                  <a:srgbClr val="000000"/>
                </a:solidFill>
                <a:cs typeface="Times New Roman" panose="02020603050405020304" pitchFamily="18" charset="0"/>
              </a:rPr>
              <a:t>＋</a:t>
            </a:r>
            <a:r>
              <a:rPr lang="en-US" altLang="zh-CN" sz="2400">
                <a:solidFill>
                  <a:srgbClr val="000000"/>
                </a:solidFill>
                <a:cs typeface="Times New Roman" panose="02020603050405020304" pitchFamily="18" charset="0"/>
              </a:rPr>
              <a:t>it</a:t>
            </a:r>
            <a:r>
              <a:rPr lang="zh-CN" altLang="zh-CN" sz="2400">
                <a:solidFill>
                  <a:srgbClr val="000000"/>
                </a:solidFill>
                <a:cs typeface="Times New Roman" panose="02020603050405020304" pitchFamily="18" charset="0"/>
              </a:rPr>
              <a:t>＋宾语补足语＋不定式短语或从句</a:t>
            </a:r>
            <a:r>
              <a:rPr lang="en-US" altLang="zh-CN" sz="2400">
                <a:solidFill>
                  <a:srgbClr val="000000"/>
                </a:solidFill>
                <a:latin typeface="宋体" panose="02010600030101010101" pitchFamily="2" charset="-122"/>
                <a:cs typeface="Times New Roman" panose="02020603050405020304" pitchFamily="18" charset="0"/>
              </a:rPr>
              <a:t>”</a:t>
            </a:r>
            <a:r>
              <a:rPr lang="zh-CN" altLang="zh-CN" sz="2400">
                <a:solidFill>
                  <a:srgbClr val="000000"/>
                </a:solidFill>
                <a:cs typeface="Times New Roman" panose="02020603050405020304" pitchFamily="18" charset="0"/>
              </a:rPr>
              <a:t>。</a:t>
            </a:r>
            <a:endParaRPr lang="zh-CN" altLang="zh-CN" sz="1050">
              <a:solidFill>
                <a:srgbClr val="000000"/>
              </a:solidFill>
              <a:cs typeface="Times New Roman" panose="02020603050405020304" pitchFamily="18" charset="0"/>
            </a:endParaRPr>
          </a:p>
          <a:p>
            <a:pPr algn="just">
              <a:lnSpc>
                <a:spcPct val="150000"/>
              </a:lnSpc>
              <a:spcAft>
                <a:spcPts val="0"/>
              </a:spcAft>
            </a:pPr>
            <a:r>
              <a:rPr lang="en-US" altLang="zh-CN" sz="2400">
                <a:solidFill>
                  <a:srgbClr val="000000"/>
                </a:solidFill>
                <a:cs typeface="Times New Roman" panose="02020603050405020304" pitchFamily="18" charset="0"/>
              </a:rPr>
              <a:t>3</a:t>
            </a:r>
            <a:r>
              <a:rPr lang="en-US" altLang="zh-CN" sz="2400">
                <a:solidFill>
                  <a:srgbClr val="000000"/>
                </a:solidFill>
                <a:latin typeface="宋体" panose="02010600030101010101" pitchFamily="2" charset="-122"/>
                <a:cs typeface="Times New Roman" panose="02020603050405020304" pitchFamily="18" charset="0"/>
              </a:rPr>
              <a:t>.</a:t>
            </a:r>
            <a:r>
              <a:rPr lang="en-US" altLang="zh-CN" sz="2400">
                <a:solidFill>
                  <a:srgbClr val="000000"/>
                </a:solidFill>
                <a:cs typeface="Times New Roman" panose="02020603050405020304" pitchFamily="18" charset="0"/>
              </a:rPr>
              <a:t>find</a:t>
            </a:r>
            <a:r>
              <a:rPr lang="zh-CN" altLang="zh-CN" sz="2400">
                <a:solidFill>
                  <a:srgbClr val="000000"/>
                </a:solidFill>
                <a:cs typeface="Times New Roman" panose="02020603050405020304" pitchFamily="18" charset="0"/>
              </a:rPr>
              <a:t>，</a:t>
            </a:r>
            <a:r>
              <a:rPr lang="en-US" altLang="zh-CN" sz="2400">
                <a:solidFill>
                  <a:srgbClr val="000000"/>
                </a:solidFill>
                <a:cs typeface="Times New Roman" panose="02020603050405020304" pitchFamily="18" charset="0"/>
              </a:rPr>
              <a:t>feel</a:t>
            </a:r>
            <a:r>
              <a:rPr lang="zh-CN" altLang="zh-CN" sz="2400">
                <a:solidFill>
                  <a:srgbClr val="000000"/>
                </a:solidFill>
                <a:cs typeface="Times New Roman" panose="02020603050405020304" pitchFamily="18" charset="0"/>
              </a:rPr>
              <a:t>，</a:t>
            </a:r>
            <a:r>
              <a:rPr lang="en-US" altLang="zh-CN" sz="2400">
                <a:solidFill>
                  <a:srgbClr val="000000"/>
                </a:solidFill>
                <a:cs typeface="Times New Roman" panose="02020603050405020304" pitchFamily="18" charset="0"/>
              </a:rPr>
              <a:t>think</a:t>
            </a:r>
            <a:r>
              <a:rPr lang="zh-CN" altLang="zh-CN" sz="2400">
                <a:solidFill>
                  <a:srgbClr val="000000"/>
                </a:solidFill>
                <a:cs typeface="Times New Roman" panose="02020603050405020304" pitchFamily="18" charset="0"/>
              </a:rPr>
              <a:t>，</a:t>
            </a:r>
            <a:r>
              <a:rPr lang="en-US" altLang="zh-CN" sz="2400">
                <a:solidFill>
                  <a:srgbClr val="000000"/>
                </a:solidFill>
                <a:cs typeface="Times New Roman" panose="02020603050405020304" pitchFamily="18" charset="0"/>
              </a:rPr>
              <a:t>leave</a:t>
            </a:r>
            <a:r>
              <a:rPr lang="zh-CN" altLang="zh-CN" sz="2400">
                <a:solidFill>
                  <a:srgbClr val="000000"/>
                </a:solidFill>
                <a:cs typeface="Times New Roman" panose="02020603050405020304" pitchFamily="18" charset="0"/>
              </a:rPr>
              <a:t>等动词也有这样的用法</a:t>
            </a:r>
            <a:r>
              <a:rPr lang="zh-CN" altLang="zh-CN" sz="2400" smtClean="0">
                <a:solidFill>
                  <a:srgbClr val="000000"/>
                </a:solidFill>
                <a:cs typeface="Times New Roman" panose="02020603050405020304" pitchFamily="18" charset="0"/>
              </a:rPr>
              <a:t>。</a:t>
            </a:r>
            <a:endParaRPr lang="zh-CN" altLang="zh-CN" sz="1050">
              <a:solidFill>
                <a:srgbClr val="000000"/>
              </a:solidFill>
              <a:cs typeface="Times New Roman" panose="02020603050405020304" pitchFamily="18" charset="0"/>
            </a:endParaRPr>
          </a:p>
        </p:txBody>
      </p:sp>
      <p:pic>
        <p:nvPicPr>
          <p:cNvPr id="4" name="知识拓展小.EPS" descr="id:2147487177;FounderCES"/>
          <p:cNvPicPr/>
          <p:nvPr/>
        </p:nvPicPr>
        <p:blipFill>
          <a:blip r:embed="rId2"/>
          <a:stretch>
            <a:fillRect/>
          </a:stretch>
        </p:blipFill>
        <p:spPr>
          <a:xfrm>
            <a:off x="766614" y="764704"/>
            <a:ext cx="2088232" cy="410579"/>
          </a:xfrm>
          <a:prstGeom prst="rect">
            <a:avLst/>
          </a:prstGeom>
        </p:spPr>
      </p:pic>
      <p:sp>
        <p:nvSpPr>
          <p:cNvPr id="2" name="矩形 1"/>
          <p:cNvSpPr/>
          <p:nvPr/>
        </p:nvSpPr>
        <p:spPr>
          <a:xfrm>
            <a:off x="383714" y="4433044"/>
            <a:ext cx="11377264" cy="2308324"/>
          </a:xfrm>
          <a:prstGeom prst="rect">
            <a:avLst/>
          </a:prstGeom>
        </p:spPr>
        <p:txBody>
          <a:bodyPr wrap="square">
            <a:spAutoFit/>
          </a:bodyPr>
          <a:lstStyle/>
          <a:p>
            <a:pPr algn="just">
              <a:lnSpc>
                <a:spcPct val="150000"/>
              </a:lnSpc>
              <a:spcAft>
                <a:spcPts val="0"/>
              </a:spcAft>
            </a:pPr>
            <a:r>
              <a:rPr lang="zh-CN" altLang="zh-CN" sz="2400">
                <a:solidFill>
                  <a:srgbClr val="000000"/>
                </a:solidFill>
                <a:cs typeface="Times New Roman" panose="02020603050405020304" pitchFamily="18" charset="0"/>
              </a:rPr>
              <a:t>• </a:t>
            </a:r>
            <a:r>
              <a:rPr lang="en-US" altLang="zh-CN" sz="2400">
                <a:solidFill>
                  <a:srgbClr val="000000"/>
                </a:solidFill>
                <a:cs typeface="Times New Roman" panose="02020603050405020304" pitchFamily="18" charset="0"/>
              </a:rPr>
              <a:t>Work hard and make your dream come true</a:t>
            </a:r>
            <a:r>
              <a:rPr lang="en-US" altLang="zh-CN" sz="2400">
                <a:solidFill>
                  <a:srgbClr val="000000"/>
                </a:solidFill>
                <a:latin typeface="宋体" panose="02010600030101010101" pitchFamily="2" charset="-122"/>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努力工作</a:t>
            </a:r>
            <a:r>
              <a:rPr lang="zh-CN" altLang="zh-CN" sz="24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让你的梦想成真。</a:t>
            </a:r>
            <a:endParaRPr lang="zh-CN" altLang="zh-CN" sz="1050">
              <a:solidFill>
                <a:srgbClr val="000000"/>
              </a:solidFill>
              <a:cs typeface="Times New Roman" panose="02020603050405020304" pitchFamily="18" charset="0"/>
            </a:endParaRPr>
          </a:p>
          <a:p>
            <a:pPr algn="just">
              <a:lnSpc>
                <a:spcPct val="150000"/>
              </a:lnSpc>
              <a:spcAft>
                <a:spcPts val="0"/>
              </a:spcAft>
            </a:pPr>
            <a:r>
              <a:rPr lang="zh-CN" altLang="zh-CN" sz="2400">
                <a:solidFill>
                  <a:srgbClr val="000000"/>
                </a:solidFill>
                <a:cs typeface="Times New Roman" panose="02020603050405020304" pitchFamily="18" charset="0"/>
              </a:rPr>
              <a:t>• </a:t>
            </a:r>
            <a:r>
              <a:rPr lang="en-US" altLang="zh-CN" sz="2400" spc="-100">
                <a:solidFill>
                  <a:srgbClr val="000000"/>
                </a:solidFill>
                <a:cs typeface="Times New Roman" panose="02020603050405020304" pitchFamily="18" charset="0"/>
              </a:rPr>
              <a:t>Working hard will make it possible for us to enter the ideal university to study science and technology</a:t>
            </a:r>
            <a:r>
              <a:rPr lang="en-US" altLang="zh-CN" sz="2400" spc="-100">
                <a:solidFill>
                  <a:srgbClr val="000000"/>
                </a:solidFill>
                <a:latin typeface="宋体" panose="02010600030101010101" pitchFamily="2" charset="-122"/>
                <a:cs typeface="Times New Roman" panose="02020603050405020304" pitchFamily="18" charset="0"/>
              </a:rPr>
              <a:t>.</a:t>
            </a:r>
            <a:r>
              <a:rPr lang="zh-CN" altLang="zh-CN" sz="2400" spc="-100">
                <a:solidFill>
                  <a:srgbClr val="000000"/>
                </a:solidFill>
                <a:ea typeface="楷体" panose="02010609060101010101" pitchFamily="49" charset="-122"/>
                <a:cs typeface="Times New Roman" panose="02020603050405020304" pitchFamily="18" charset="0"/>
              </a:rPr>
              <a:t>努力学习就会使我们进入理想的大学学习科学技术成为可能。</a:t>
            </a:r>
            <a:endParaRPr lang="zh-CN" altLang="zh-CN" sz="1050" spc="-100">
              <a:solidFill>
                <a:srgbClr val="000000"/>
              </a:solidFill>
              <a:cs typeface="Times New Roman" panose="02020603050405020304" pitchFamily="18" charset="0"/>
            </a:endParaRPr>
          </a:p>
          <a:p>
            <a:pPr algn="just">
              <a:lnSpc>
                <a:spcPct val="150000"/>
              </a:lnSpc>
              <a:spcAft>
                <a:spcPts val="0"/>
              </a:spcAft>
            </a:pPr>
            <a:r>
              <a:rPr lang="zh-CN" altLang="zh-CN" sz="2400">
                <a:solidFill>
                  <a:srgbClr val="000000"/>
                </a:solidFill>
                <a:cs typeface="Times New Roman" panose="02020603050405020304" pitchFamily="18" charset="0"/>
              </a:rPr>
              <a:t>• </a:t>
            </a:r>
            <a:r>
              <a:rPr lang="en-US" altLang="zh-CN" sz="2400">
                <a:solidFill>
                  <a:srgbClr val="000000"/>
                </a:solidFill>
                <a:cs typeface="Times New Roman" panose="02020603050405020304" pitchFamily="18" charset="0"/>
              </a:rPr>
              <a:t>Can you make it suitable for children</a:t>
            </a:r>
            <a:r>
              <a:rPr lang="zh-CN" altLang="zh-CN" sz="24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你能让它适合儿童使用吗</a:t>
            </a:r>
            <a:r>
              <a:rPr lang="zh-CN" altLang="zh-CN" sz="2400">
                <a:solidFill>
                  <a:srgbClr val="000000"/>
                </a:solidFill>
                <a:cs typeface="Times New Roman" panose="02020603050405020304" pitchFamily="18" charset="0"/>
              </a:rPr>
              <a:t>？</a:t>
            </a:r>
            <a:endParaRPr lang="zh-CN" altLang="zh-CN" sz="1050">
              <a:solidFill>
                <a:srgbClr val="000000"/>
              </a:solidFill>
              <a:cs typeface="Times New Roman" panose="02020603050405020304" pitchFamily="18" charset="0"/>
            </a:endParaRPr>
          </a:p>
        </p:txBody>
      </p:sp>
    </p:spTree>
    <p:extLst>
      <p:ext uri="{BB962C8B-B14F-4D97-AF65-F5344CB8AC3E}">
        <p14:creationId xmlns:p14="http://schemas.microsoft.com/office/powerpoint/2010/main" val="2714943309"/>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圆角矩形 2"/>
              <p:cNvSpPr/>
              <p:nvPr/>
            </p:nvSpPr>
            <p:spPr bwMode="auto">
              <a:xfrm>
                <a:off x="334566" y="814127"/>
                <a:ext cx="11494992" cy="2505708"/>
              </a:xfrm>
              <a:prstGeom prst="roundRect">
                <a:avLst>
                  <a:gd name="adj" fmla="val 12728"/>
                </a:avLst>
              </a:prstGeom>
              <a:solidFill>
                <a:srgbClr val="FEE2D1"/>
              </a:solidFill>
              <a:ln w="19050" algn="ctr">
                <a:noFill/>
                <a:miter lim="800000"/>
              </a:ln>
            </p:spPr>
            <p:txBody>
              <a:bodyPr vert="horz" wrap="square" lIns="91440" tIns="45720" rIns="91440" bIns="45720" numCol="1" rtlCol="0" anchor="ctr" anchorCtr="0" compatLnSpc="1">
                <a:spAutoFit/>
              </a:bodyPr>
              <a:lstStyle/>
              <a:p>
                <a:pPr algn="just">
                  <a:lnSpc>
                    <a:spcPct val="150000"/>
                  </a:lnSpc>
                  <a:spcAft>
                    <a:spcPts val="0"/>
                  </a:spcAft>
                </a:pPr>
                <a:r>
                  <a:rPr lang="en-US" altLang="zh-CN" sz="2400">
                    <a:solidFill>
                      <a:srgbClr val="F08100"/>
                    </a:solidFill>
                    <a:latin typeface="MS Mincho"/>
                    <a:cs typeface="Times New Roman" panose="02020603050405020304" pitchFamily="18" charset="0"/>
                  </a:rPr>
                  <a:t>❸</a:t>
                </a:r>
                <a:r>
                  <a:rPr lang="en-US" altLang="zh-CN" sz="2400">
                    <a:solidFill>
                      <a:srgbClr val="000000"/>
                    </a:solidFill>
                    <a:cs typeface="Times New Roman" panose="02020603050405020304" pitchFamily="18" charset="0"/>
                  </a:rPr>
                  <a:t>Therefore</a:t>
                </a:r>
                <a:r>
                  <a:rPr lang="zh-CN" altLang="zh-CN" sz="2400">
                    <a:solidFill>
                      <a:srgbClr val="000000"/>
                    </a:solidFill>
                    <a:cs typeface="Times New Roman" panose="02020603050405020304" pitchFamily="18" charset="0"/>
                  </a:rPr>
                  <a:t>，</a:t>
                </a:r>
                <a:r>
                  <a:rPr lang="en-US" altLang="zh-CN" sz="2400" i="1">
                    <a:solidFill>
                      <a:srgbClr val="000000"/>
                    </a:solidFill>
                    <a:cs typeface="Times New Roman" panose="02020603050405020304" pitchFamily="18" charset="0"/>
                  </a:rPr>
                  <a:t>Roots&amp;Shoots</a:t>
                </a:r>
                <a:r>
                  <a:rPr lang="en-US" altLang="zh-CN" sz="2400">
                    <a:solidFill>
                      <a:srgbClr val="000000"/>
                    </a:solidFill>
                    <a:cs typeface="Times New Roman" panose="02020603050405020304" pitchFamily="18" charset="0"/>
                  </a:rPr>
                  <a:t> hopes to involve millions of young people in building a secure future</a:t>
                </a:r>
                <a:r>
                  <a:rPr lang="en-US" altLang="zh-CN" sz="2400">
                    <a:solidFill>
                      <a:srgbClr val="F38928"/>
                    </a:solidFill>
                    <a:cs typeface="Times New Roman" panose="02020603050405020304" pitchFamily="18" charset="0"/>
                  </a:rPr>
                  <a:t> </a:t>
                </a:r>
                <a14:m>
                  <m:oMath xmlns:m="http://schemas.openxmlformats.org/officeDocument/2006/math">
                    <m:limLow>
                      <m:limLowPr>
                        <m:ctrlPr>
                          <a:rPr lang="zh-CN" altLang="zh-CN" sz="2400" i="1">
                            <a:solidFill>
                              <a:srgbClr val="F38928"/>
                            </a:solidFill>
                            <a:latin typeface="Cambria Math" panose="02040503050406030204" pitchFamily="18" charset="0"/>
                            <a:ea typeface="Cambria Math" panose="02040503050406030204" pitchFamily="18" charset="0"/>
                            <a:cs typeface="Times New Roman" panose="02020603050405020304" pitchFamily="18" charset="0"/>
                          </a:rPr>
                        </m:ctrlPr>
                      </m:limLowPr>
                      <m:e>
                        <m:bar>
                          <m:barPr>
                            <m:ctrlPr>
                              <a:rPr lang="zh-CN" altLang="zh-CN" sz="2400" i="1">
                                <a:solidFill>
                                  <a:srgbClr val="F38928"/>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sz="2400" i="1">
                                <a:solidFill>
                                  <a:srgbClr val="F38928"/>
                                </a:solidFill>
                                <a:latin typeface="Cambria Math" panose="02040503050406030204" pitchFamily="18" charset="0"/>
                                <a:cs typeface="Times New Roman" panose="02020603050405020304" pitchFamily="18" charset="0"/>
                              </a:rPr>
                              <m:t>𝐬𝐨𝐭𝐡𝐚𝐭</m:t>
                            </m:r>
                            <m:r>
                              <m:rPr>
                                <m:nor/>
                              </m:rPr>
                              <a:rPr lang="en-US" altLang="zh-CN" sz="2400">
                                <a:solidFill>
                                  <a:srgbClr val="F38928"/>
                                </a:solidFill>
                                <a:latin typeface="Cambria Math" panose="02040503050406030204" pitchFamily="18" charset="0"/>
                                <a:cs typeface="Times New Roman" panose="02020603050405020304" pitchFamily="18" charset="0"/>
                              </a:rPr>
                              <m:t> </m:t>
                            </m:r>
                            <m:r>
                              <a:rPr lang="en-US" altLang="zh-CN" sz="2400" i="1">
                                <a:solidFill>
                                  <a:srgbClr val="F38928"/>
                                </a:solidFill>
                                <a:latin typeface="Cambria Math" panose="02040503050406030204" pitchFamily="18" charset="0"/>
                                <a:cs typeface="Times New Roman" panose="02020603050405020304" pitchFamily="18" charset="0"/>
                              </a:rPr>
                              <m:t>𝐰𝐞</m:t>
                            </m:r>
                            <m:r>
                              <m:rPr>
                                <m:nor/>
                              </m:rPr>
                              <a:rPr lang="en-US" altLang="zh-CN" sz="2400">
                                <a:solidFill>
                                  <a:srgbClr val="F38928"/>
                                </a:solidFill>
                                <a:latin typeface="Cambria Math" panose="02040503050406030204" pitchFamily="18" charset="0"/>
                                <a:cs typeface="Times New Roman" panose="02020603050405020304" pitchFamily="18" charset="0"/>
                              </a:rPr>
                              <m:t> </m:t>
                            </m:r>
                            <m:r>
                              <a:rPr lang="en-US" altLang="zh-CN" sz="2400" i="1">
                                <a:solidFill>
                                  <a:srgbClr val="F38928"/>
                                </a:solidFill>
                                <a:latin typeface="Cambria Math" panose="02040503050406030204" pitchFamily="18" charset="0"/>
                                <a:cs typeface="Times New Roman" panose="02020603050405020304" pitchFamily="18" charset="0"/>
                              </a:rPr>
                              <m:t>𝐜𝐚𝐧</m:t>
                            </m:r>
                            <m:r>
                              <m:rPr>
                                <m:nor/>
                              </m:rPr>
                              <a:rPr lang="en-US" altLang="zh-CN" sz="2400">
                                <a:solidFill>
                                  <a:srgbClr val="F38928"/>
                                </a:solidFill>
                                <a:latin typeface="Cambria Math" panose="02040503050406030204" pitchFamily="18" charset="0"/>
                                <a:cs typeface="Times New Roman" panose="02020603050405020304" pitchFamily="18" charset="0"/>
                              </a:rPr>
                              <m:t> </m:t>
                            </m:r>
                            <m:r>
                              <a:rPr lang="en-US" altLang="zh-CN" sz="2400" i="1">
                                <a:solidFill>
                                  <a:srgbClr val="F38928"/>
                                </a:solidFill>
                                <a:latin typeface="Cambria Math" panose="02040503050406030204" pitchFamily="18" charset="0"/>
                                <a:cs typeface="Times New Roman" panose="02020603050405020304" pitchFamily="18" charset="0"/>
                              </a:rPr>
                              <m:t>𝐥𝐢𝐯𝐞</m:t>
                            </m:r>
                            <m:r>
                              <m:rPr>
                                <m:nor/>
                              </m:rPr>
                              <a:rPr lang="en-US" altLang="zh-CN" sz="2400">
                                <a:solidFill>
                                  <a:srgbClr val="F38928"/>
                                </a:solidFill>
                                <a:latin typeface="Cambria Math" panose="02040503050406030204" pitchFamily="18" charset="0"/>
                                <a:cs typeface="Times New Roman" panose="02020603050405020304" pitchFamily="18" charset="0"/>
                              </a:rPr>
                              <m:t> </m:t>
                            </m:r>
                            <m:r>
                              <a:rPr lang="en-US" altLang="zh-CN" sz="2400" i="1">
                                <a:solidFill>
                                  <a:srgbClr val="F38928"/>
                                </a:solidFill>
                                <a:latin typeface="Cambria Math" panose="02040503050406030204" pitchFamily="18" charset="0"/>
                                <a:cs typeface="Times New Roman" panose="02020603050405020304" pitchFamily="18" charset="0"/>
                              </a:rPr>
                              <m:t>𝐢𝐧</m:t>
                            </m:r>
                            <m:r>
                              <m:rPr>
                                <m:nor/>
                              </m:rPr>
                              <a:rPr lang="en-US" altLang="zh-CN" sz="2400">
                                <a:solidFill>
                                  <a:srgbClr val="F38928"/>
                                </a:solidFill>
                                <a:latin typeface="Cambria Math" panose="02040503050406030204" pitchFamily="18" charset="0"/>
                                <a:cs typeface="Times New Roman" panose="02020603050405020304" pitchFamily="18" charset="0"/>
                              </a:rPr>
                              <m:t> </m:t>
                            </m:r>
                            <m:r>
                              <a:rPr lang="en-US" altLang="zh-CN" sz="2400" i="1">
                                <a:solidFill>
                                  <a:srgbClr val="F38928"/>
                                </a:solidFill>
                                <a:latin typeface="Cambria Math" panose="02040503050406030204" pitchFamily="18" charset="0"/>
                                <a:cs typeface="Times New Roman" panose="02020603050405020304" pitchFamily="18" charset="0"/>
                              </a:rPr>
                              <m:t>𝐩𝐞𝐚𝐜𝐞</m:t>
                            </m:r>
                            <m:r>
                              <m:rPr>
                                <m:nor/>
                              </m:rPr>
                              <a:rPr lang="en-US" altLang="zh-CN" sz="2400">
                                <a:solidFill>
                                  <a:srgbClr val="F38928"/>
                                </a:solidFill>
                                <a:latin typeface="Cambria Math" panose="02040503050406030204" pitchFamily="18" charset="0"/>
                                <a:cs typeface="Times New Roman" panose="02020603050405020304" pitchFamily="18" charset="0"/>
                              </a:rPr>
                              <m:t> </m:t>
                            </m:r>
                            <m:r>
                              <a:rPr lang="en-US" altLang="zh-CN" sz="2400" i="1">
                                <a:solidFill>
                                  <a:srgbClr val="F38928"/>
                                </a:solidFill>
                                <a:latin typeface="Cambria Math" panose="02040503050406030204" pitchFamily="18" charset="0"/>
                                <a:cs typeface="Times New Roman" panose="02020603050405020304" pitchFamily="18" charset="0"/>
                              </a:rPr>
                              <m:t>𝐰𝐢𝐭𝐡𝐧𝐚𝐭𝐮𝐫𝐞</m:t>
                            </m:r>
                            <m:r>
                              <m:rPr>
                                <m:nor/>
                              </m:rPr>
                              <a:rPr lang="en-US" altLang="zh-CN" sz="2400">
                                <a:solidFill>
                                  <a:srgbClr val="F38928"/>
                                </a:solidFill>
                                <a:latin typeface="Cambria Math" panose="02040503050406030204" pitchFamily="18" charset="0"/>
                                <a:cs typeface="Times New Roman" panose="02020603050405020304" pitchFamily="18" charset="0"/>
                              </a:rPr>
                              <m:t>.</m:t>
                            </m:r>
                          </m:e>
                        </m:bar>
                      </m:e>
                      <m:lim>
                        <m:r>
                          <m:rPr>
                            <m:nor/>
                          </m:rPr>
                          <a:rPr lang="zh-CN" altLang="zh-CN" sz="2400">
                            <a:solidFill>
                              <a:srgbClr val="F38928"/>
                            </a:solidFill>
                            <a:latin typeface="楷体" panose="02010609060101010101" pitchFamily="49" charset="-122"/>
                            <a:ea typeface="楷体" panose="02010609060101010101" pitchFamily="49" charset="-122"/>
                            <a:cs typeface="Times New Roman" panose="02020603050405020304" pitchFamily="18" charset="0"/>
                          </a:rPr>
                          <m:t>结果状语从句</m:t>
                        </m:r>
                      </m:lim>
                    </m:limLow>
                  </m:oMath>
                </a14:m>
                <a:r>
                  <a:rPr lang="en-US" altLang="zh-CN" sz="2400">
                    <a:solidFill>
                      <a:srgbClr val="E76100"/>
                    </a:solidFill>
                    <a:ea typeface="楷体" panose="02010609060101010101" pitchFamily="49" charset="-122"/>
                    <a:cs typeface="Times New Roman" panose="02020603050405020304" pitchFamily="18" charset="0"/>
                  </a:rPr>
                  <a:t> </a:t>
                </a:r>
                <a:r>
                  <a:rPr lang="zh-CN" altLang="zh-CN" sz="2400">
                    <a:solidFill>
                      <a:srgbClr val="000000"/>
                    </a:solidFill>
                    <a:ea typeface="楷体" panose="02010609060101010101" pitchFamily="49" charset="-122"/>
                    <a:cs typeface="Times New Roman" panose="02020603050405020304" pitchFamily="18" charset="0"/>
                  </a:rPr>
                  <a:t>因此</a:t>
                </a:r>
                <a:r>
                  <a:rPr lang="zh-CN" altLang="zh-CN" sz="2400">
                    <a:solidFill>
                      <a:srgbClr val="000000"/>
                    </a:solidFill>
                    <a:cs typeface="Times New Roman" panose="02020603050405020304" pitchFamily="18" charset="0"/>
                  </a:rPr>
                  <a:t>，</a:t>
                </a:r>
                <a:r>
                  <a:rPr lang="en-US" altLang="zh-CN" sz="2400">
                    <a:solidFill>
                      <a:srgbClr val="000000"/>
                    </a:solidFill>
                    <a:latin typeface="楷体" panose="02010609060101010101" pitchFamily="49" charset="-122"/>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根与芽</a:t>
                </a:r>
                <a:r>
                  <a:rPr lang="en-US" altLang="zh-CN" sz="2400">
                    <a:solidFill>
                      <a:srgbClr val="000000"/>
                    </a:solidFill>
                    <a:latin typeface="楷体" panose="02010609060101010101" pitchFamily="49" charset="-122"/>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希望让数以百万计的年轻人参与建设一个安全的未来</a:t>
                </a:r>
                <a:r>
                  <a:rPr lang="zh-CN" altLang="zh-CN" sz="24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以便我们能够与自然和平相处</a:t>
                </a:r>
                <a:r>
                  <a:rPr lang="zh-CN" altLang="zh-CN" sz="2400" smtClean="0">
                    <a:solidFill>
                      <a:srgbClr val="000000"/>
                    </a:solidFill>
                    <a:ea typeface="楷体" panose="02010609060101010101" pitchFamily="49" charset="-122"/>
                    <a:cs typeface="Times New Roman" panose="02020603050405020304" pitchFamily="18" charset="0"/>
                  </a:rPr>
                  <a:t>。</a:t>
                </a:r>
                <a:endParaRPr lang="zh-CN" altLang="zh-CN" sz="1050">
                  <a:solidFill>
                    <a:srgbClr val="000000"/>
                  </a:solidFill>
                  <a:cs typeface="Times New Roman" panose="02020603050405020304" pitchFamily="18" charset="0"/>
                </a:endParaRPr>
              </a:p>
            </p:txBody>
          </p:sp>
        </mc:Choice>
        <mc:Fallback xmlns="">
          <p:sp>
            <p:nvSpPr>
              <p:cNvPr id="3" name="圆角矩形 2"/>
              <p:cNvSpPr>
                <a:spLocks noRot="1" noChangeAspect="1" noMove="1" noResize="1" noEditPoints="1" noAdjustHandles="1" noChangeArrowheads="1" noChangeShapeType="1" noTextEdit="1"/>
              </p:cNvSpPr>
              <p:nvPr/>
            </p:nvSpPr>
            <p:spPr bwMode="auto">
              <a:xfrm>
                <a:off x="334566" y="814127"/>
                <a:ext cx="11494992" cy="2505708"/>
              </a:xfrm>
              <a:prstGeom prst="roundRect">
                <a:avLst>
                  <a:gd name="adj" fmla="val 12728"/>
                </a:avLst>
              </a:prstGeom>
              <a:blipFill>
                <a:blip r:embed="rId2"/>
                <a:stretch>
                  <a:fillRect/>
                </a:stretch>
              </a:blipFill>
              <a:ln w="19050" algn="ctr">
                <a:noFill/>
                <a:miter lim="800000"/>
              </a:ln>
            </p:spPr>
            <p:txBody>
              <a:bodyPr/>
              <a:lstStyle/>
              <a:p>
                <a:r>
                  <a:rPr lang="zh-CN" altLang="en-US">
                    <a:noFill/>
                  </a:rPr>
                  <a:t> </a:t>
                </a:r>
              </a:p>
            </p:txBody>
          </p:sp>
        </mc:Fallback>
      </mc:AlternateContent>
      <p:sp>
        <p:nvSpPr>
          <p:cNvPr id="2" name="矩形 1"/>
          <p:cNvSpPr/>
          <p:nvPr/>
        </p:nvSpPr>
        <p:spPr>
          <a:xfrm>
            <a:off x="334566" y="3429000"/>
            <a:ext cx="11494992" cy="2308324"/>
          </a:xfrm>
          <a:prstGeom prst="rect">
            <a:avLst/>
          </a:prstGeom>
        </p:spPr>
        <p:txBody>
          <a:bodyPr wrap="square">
            <a:spAutoFit/>
          </a:bodyPr>
          <a:lstStyle/>
          <a:p>
            <a:pPr algn="just">
              <a:lnSpc>
                <a:spcPct val="150000"/>
              </a:lnSpc>
              <a:spcAft>
                <a:spcPts val="0"/>
              </a:spcAft>
            </a:pPr>
            <a:r>
              <a:rPr lang="en-US" altLang="zh-CN" sz="2400" smtClean="0">
                <a:solidFill>
                  <a:srgbClr val="000000"/>
                </a:solidFill>
                <a:cs typeface="Times New Roman" panose="02020603050405020304" pitchFamily="18" charset="0"/>
              </a:rPr>
              <a:t>               </a:t>
            </a:r>
            <a:r>
              <a:rPr lang="zh-CN" altLang="zh-CN" sz="2400" smtClean="0">
                <a:solidFill>
                  <a:srgbClr val="000000"/>
                </a:solidFill>
                <a:cs typeface="Times New Roman" panose="02020603050405020304" pitchFamily="18" charset="0"/>
              </a:rPr>
              <a:t>句</a:t>
            </a:r>
            <a:r>
              <a:rPr lang="zh-CN" altLang="zh-CN" sz="2400">
                <a:solidFill>
                  <a:srgbClr val="000000"/>
                </a:solidFill>
                <a:cs typeface="Times New Roman" panose="02020603050405020304" pitchFamily="18" charset="0"/>
              </a:rPr>
              <a:t>中 </a:t>
            </a:r>
            <a:r>
              <a:rPr lang="en-US" altLang="zh-CN" sz="2400">
                <a:solidFill>
                  <a:srgbClr val="000000"/>
                </a:solidFill>
                <a:cs typeface="Times New Roman" panose="02020603050405020304" pitchFamily="18" charset="0"/>
              </a:rPr>
              <a:t>so that </a:t>
            </a:r>
            <a:r>
              <a:rPr lang="zh-CN" altLang="zh-CN" sz="2400">
                <a:solidFill>
                  <a:srgbClr val="000000"/>
                </a:solidFill>
                <a:cs typeface="Times New Roman" panose="02020603050405020304" pitchFamily="18" charset="0"/>
              </a:rPr>
              <a:t>引导目的状语从句，意为</a:t>
            </a:r>
            <a:r>
              <a:rPr lang="en-US" altLang="zh-CN" sz="2400">
                <a:solidFill>
                  <a:srgbClr val="000000"/>
                </a:solidFill>
                <a:latin typeface="宋体" panose="02010600030101010101" pitchFamily="2" charset="-122"/>
                <a:cs typeface="Times New Roman" panose="02020603050405020304" pitchFamily="18" charset="0"/>
              </a:rPr>
              <a:t>“</a:t>
            </a:r>
            <a:r>
              <a:rPr lang="zh-CN" altLang="zh-CN" sz="2400">
                <a:solidFill>
                  <a:srgbClr val="000000"/>
                </a:solidFill>
                <a:cs typeface="Times New Roman" panose="02020603050405020304" pitchFamily="18" charset="0"/>
              </a:rPr>
              <a:t>为了，以便</a:t>
            </a:r>
            <a:r>
              <a:rPr lang="en-US" altLang="zh-CN" sz="2400">
                <a:solidFill>
                  <a:srgbClr val="000000"/>
                </a:solidFill>
                <a:latin typeface="宋体" panose="02010600030101010101" pitchFamily="2" charset="-122"/>
                <a:cs typeface="Times New Roman" panose="02020603050405020304" pitchFamily="18" charset="0"/>
              </a:rPr>
              <a:t>”</a:t>
            </a:r>
            <a:r>
              <a:rPr lang="zh-CN" altLang="zh-CN" sz="2400">
                <a:solidFill>
                  <a:srgbClr val="000000"/>
                </a:solidFill>
                <a:cs typeface="Times New Roman" panose="02020603050405020304" pitchFamily="18" charset="0"/>
              </a:rPr>
              <a:t>。</a:t>
            </a:r>
            <a:r>
              <a:rPr lang="en-US" altLang="zh-CN" sz="2400">
                <a:solidFill>
                  <a:srgbClr val="000000"/>
                </a:solidFill>
                <a:cs typeface="Times New Roman" panose="02020603050405020304" pitchFamily="18" charset="0"/>
              </a:rPr>
              <a:t>so that</a:t>
            </a:r>
            <a:r>
              <a:rPr lang="zh-CN" altLang="zh-CN" sz="2400">
                <a:solidFill>
                  <a:srgbClr val="000000"/>
                </a:solidFill>
                <a:cs typeface="Times New Roman" panose="02020603050405020304" pitchFamily="18" charset="0"/>
              </a:rPr>
              <a:t>也可引导结果状语从句，意为</a:t>
            </a:r>
            <a:r>
              <a:rPr lang="en-US" altLang="zh-CN" sz="2400">
                <a:solidFill>
                  <a:srgbClr val="000000"/>
                </a:solidFill>
                <a:latin typeface="宋体" panose="02010600030101010101" pitchFamily="2" charset="-122"/>
                <a:cs typeface="Times New Roman" panose="02020603050405020304" pitchFamily="18" charset="0"/>
              </a:rPr>
              <a:t>“</a:t>
            </a:r>
            <a:r>
              <a:rPr lang="zh-CN" altLang="zh-CN" sz="2400">
                <a:solidFill>
                  <a:srgbClr val="000000"/>
                </a:solidFill>
                <a:cs typeface="Times New Roman" panose="02020603050405020304" pitchFamily="18" charset="0"/>
              </a:rPr>
              <a:t>因此，所以</a:t>
            </a:r>
            <a:r>
              <a:rPr lang="en-US" altLang="zh-CN" sz="2400">
                <a:solidFill>
                  <a:srgbClr val="000000"/>
                </a:solidFill>
                <a:latin typeface="宋体" panose="02010600030101010101" pitchFamily="2" charset="-122"/>
                <a:cs typeface="Times New Roman" panose="02020603050405020304" pitchFamily="18" charset="0"/>
              </a:rPr>
              <a:t>”</a:t>
            </a:r>
            <a:r>
              <a:rPr lang="zh-CN" altLang="zh-CN" sz="2400">
                <a:solidFill>
                  <a:srgbClr val="000000"/>
                </a:solidFill>
                <a:cs typeface="Times New Roman" panose="02020603050405020304" pitchFamily="18" charset="0"/>
              </a:rPr>
              <a:t>。如：</a:t>
            </a:r>
            <a:endParaRPr lang="zh-CN" altLang="zh-CN" sz="1050">
              <a:solidFill>
                <a:srgbClr val="000000"/>
              </a:solidFill>
              <a:cs typeface="Times New Roman" panose="02020603050405020304" pitchFamily="18" charset="0"/>
            </a:endParaRPr>
          </a:p>
          <a:p>
            <a:pPr algn="just">
              <a:lnSpc>
                <a:spcPct val="150000"/>
              </a:lnSpc>
              <a:spcAft>
                <a:spcPts val="0"/>
              </a:spcAft>
            </a:pPr>
            <a:r>
              <a:rPr lang="zh-CN" altLang="zh-CN" sz="2400">
                <a:solidFill>
                  <a:srgbClr val="000000"/>
                </a:solidFill>
                <a:cs typeface="Times New Roman" panose="02020603050405020304" pitchFamily="18" charset="0"/>
              </a:rPr>
              <a:t>• </a:t>
            </a:r>
            <a:r>
              <a:rPr lang="en-US" altLang="zh-CN" sz="2400">
                <a:solidFill>
                  <a:srgbClr val="000000"/>
                </a:solidFill>
                <a:cs typeface="Times New Roman" panose="02020603050405020304" pitchFamily="18" charset="0"/>
              </a:rPr>
              <a:t>She had not planned her time well</a:t>
            </a:r>
            <a:r>
              <a:rPr lang="zh-CN" altLang="zh-CN" sz="2400">
                <a:solidFill>
                  <a:srgbClr val="000000"/>
                </a:solidFill>
                <a:cs typeface="Times New Roman" panose="02020603050405020304" pitchFamily="18" charset="0"/>
              </a:rPr>
              <a:t>，</a:t>
            </a:r>
            <a:r>
              <a:rPr lang="en-US" altLang="zh-CN" sz="2400">
                <a:solidFill>
                  <a:srgbClr val="000000"/>
                </a:solidFill>
                <a:cs typeface="Times New Roman" panose="02020603050405020304" pitchFamily="18" charset="0"/>
              </a:rPr>
              <a:t>so that she did not finish her homework on time</a:t>
            </a:r>
            <a:r>
              <a:rPr lang="en-US" altLang="zh-CN" sz="2400">
                <a:solidFill>
                  <a:srgbClr val="000000"/>
                </a:solidFill>
                <a:latin typeface="宋体" panose="02010600030101010101" pitchFamily="2" charset="-122"/>
                <a:cs typeface="Times New Roman" panose="02020603050405020304" pitchFamily="18" charset="0"/>
              </a:rPr>
              <a:t>.</a:t>
            </a:r>
            <a:r>
              <a:rPr lang="en-US" altLang="zh-CN" sz="2400">
                <a:solidFill>
                  <a:srgbClr val="000000"/>
                </a:solidFill>
                <a:cs typeface="Times New Roman" panose="02020603050405020304" pitchFamily="18" charset="0"/>
              </a:rPr>
              <a:t> </a:t>
            </a:r>
            <a:r>
              <a:rPr lang="zh-CN" altLang="zh-CN" sz="2400">
                <a:solidFill>
                  <a:srgbClr val="000000"/>
                </a:solidFill>
                <a:ea typeface="楷体" panose="02010609060101010101" pitchFamily="49" charset="-122"/>
                <a:cs typeface="Times New Roman" panose="02020603050405020304" pitchFamily="18" charset="0"/>
              </a:rPr>
              <a:t>她没把时间计划好</a:t>
            </a:r>
            <a:r>
              <a:rPr lang="zh-CN" altLang="zh-CN" sz="24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所以没按时完成家庭作业。</a:t>
            </a:r>
            <a:endParaRPr lang="zh-CN" altLang="zh-CN" sz="1050">
              <a:solidFill>
                <a:srgbClr val="000000"/>
              </a:solidFill>
              <a:cs typeface="Times New Roman" panose="02020603050405020304" pitchFamily="18" charset="0"/>
            </a:endParaRPr>
          </a:p>
        </p:txBody>
      </p:sp>
      <p:pic>
        <p:nvPicPr>
          <p:cNvPr id="4" name="TS13.eps" descr="id:2147487830;FounderCES"/>
          <p:cNvPicPr/>
          <p:nvPr/>
        </p:nvPicPr>
        <p:blipFill>
          <a:blip r:embed="rId3"/>
          <a:stretch>
            <a:fillRect/>
          </a:stretch>
        </p:blipFill>
        <p:spPr>
          <a:xfrm>
            <a:off x="406574" y="3565633"/>
            <a:ext cx="1127760" cy="382270"/>
          </a:xfrm>
          <a:prstGeom prst="rect">
            <a:avLst/>
          </a:prstGeom>
        </p:spPr>
      </p:pic>
    </p:spTree>
    <p:extLst>
      <p:ext uri="{BB962C8B-B14F-4D97-AF65-F5344CB8AC3E}">
        <p14:creationId xmlns:p14="http://schemas.microsoft.com/office/powerpoint/2010/main" val="4033535913"/>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圆角矩形 2"/>
          <p:cNvSpPr/>
          <p:nvPr/>
        </p:nvSpPr>
        <p:spPr bwMode="auto">
          <a:xfrm>
            <a:off x="360854" y="987796"/>
            <a:ext cx="11422984" cy="2873252"/>
          </a:xfrm>
          <a:prstGeom prst="roundRect">
            <a:avLst>
              <a:gd name="adj" fmla="val 5328"/>
            </a:avLst>
          </a:prstGeom>
          <a:solidFill>
            <a:srgbClr val="E6E1EF"/>
          </a:solidFill>
          <a:ln w="19050" algn="ctr">
            <a:noFill/>
            <a:miter lim="800000"/>
          </a:ln>
        </p:spPr>
        <p:txBody>
          <a:bodyPr vert="horz" wrap="square" lIns="91440" tIns="45720" rIns="91440" bIns="45720" numCol="1" rtlCol="0" anchor="ctr" anchorCtr="0" compatLnSpc="1">
            <a:spAutoFit/>
          </a:bodyPr>
          <a:lstStyle/>
          <a:p>
            <a:pPr algn="just">
              <a:lnSpc>
                <a:spcPct val="150000"/>
              </a:lnSpc>
              <a:spcAft>
                <a:spcPts val="0"/>
              </a:spcAft>
            </a:pPr>
            <a:r>
              <a:rPr lang="en-US" altLang="zh-CN" sz="2400">
                <a:solidFill>
                  <a:srgbClr val="000000"/>
                </a:solidFill>
                <a:cs typeface="Times New Roman" panose="02020603050405020304" pitchFamily="18" charset="0"/>
              </a:rPr>
              <a:t>so that </a:t>
            </a:r>
            <a:r>
              <a:rPr lang="zh-CN" altLang="zh-CN" sz="2400">
                <a:solidFill>
                  <a:srgbClr val="000000"/>
                </a:solidFill>
                <a:cs typeface="Times New Roman" panose="02020603050405020304" pitchFamily="18" charset="0"/>
              </a:rPr>
              <a:t>的具体用法：</a:t>
            </a:r>
            <a:endParaRPr lang="zh-CN" altLang="zh-CN" sz="1050">
              <a:solidFill>
                <a:srgbClr val="000000"/>
              </a:solidFill>
              <a:cs typeface="Times New Roman" panose="02020603050405020304" pitchFamily="18" charset="0"/>
            </a:endParaRPr>
          </a:p>
          <a:p>
            <a:pPr algn="just">
              <a:lnSpc>
                <a:spcPct val="150000"/>
              </a:lnSpc>
              <a:spcAft>
                <a:spcPts val="0"/>
              </a:spcAft>
            </a:pPr>
            <a:r>
              <a:rPr lang="en-US" altLang="zh-CN" sz="2400">
                <a:solidFill>
                  <a:srgbClr val="000000"/>
                </a:solidFill>
                <a:cs typeface="Times New Roman" panose="02020603050405020304" pitchFamily="18" charset="0"/>
              </a:rPr>
              <a:t>1</a:t>
            </a:r>
            <a:r>
              <a:rPr lang="en-US" altLang="zh-CN" sz="2400">
                <a:solidFill>
                  <a:srgbClr val="000000"/>
                </a:solidFill>
                <a:latin typeface="宋体" panose="02010600030101010101" pitchFamily="2" charset="-122"/>
                <a:cs typeface="Times New Roman" panose="02020603050405020304" pitchFamily="18" charset="0"/>
              </a:rPr>
              <a:t>.</a:t>
            </a:r>
            <a:r>
              <a:rPr lang="en-US" altLang="zh-CN" sz="2400">
                <a:solidFill>
                  <a:srgbClr val="000000"/>
                </a:solidFill>
                <a:cs typeface="Times New Roman" panose="02020603050405020304" pitchFamily="18" charset="0"/>
              </a:rPr>
              <a:t>so that</a:t>
            </a:r>
            <a:r>
              <a:rPr lang="zh-CN" altLang="zh-CN" sz="2400">
                <a:solidFill>
                  <a:srgbClr val="000000"/>
                </a:solidFill>
                <a:cs typeface="Times New Roman" panose="02020603050405020304" pitchFamily="18" charset="0"/>
              </a:rPr>
              <a:t>表示</a:t>
            </a:r>
            <a:r>
              <a:rPr lang="en-US" altLang="zh-CN" sz="2400">
                <a:solidFill>
                  <a:srgbClr val="000000"/>
                </a:solidFill>
                <a:latin typeface="宋体" panose="02010600030101010101" pitchFamily="2" charset="-122"/>
                <a:cs typeface="Times New Roman" panose="02020603050405020304" pitchFamily="18" charset="0"/>
              </a:rPr>
              <a:t>“</a:t>
            </a:r>
            <a:r>
              <a:rPr lang="zh-CN" altLang="zh-CN" sz="2400">
                <a:solidFill>
                  <a:srgbClr val="000000"/>
                </a:solidFill>
                <a:cs typeface="Times New Roman" panose="02020603050405020304" pitchFamily="18" charset="0"/>
              </a:rPr>
              <a:t>为了，以便</a:t>
            </a:r>
            <a:r>
              <a:rPr lang="en-US" altLang="zh-CN" sz="2400">
                <a:solidFill>
                  <a:srgbClr val="000000"/>
                </a:solidFill>
                <a:latin typeface="宋体" panose="02010600030101010101" pitchFamily="2" charset="-122"/>
                <a:cs typeface="Times New Roman" panose="02020603050405020304" pitchFamily="18" charset="0"/>
              </a:rPr>
              <a:t>”</a:t>
            </a:r>
            <a:r>
              <a:rPr lang="zh-CN" altLang="zh-CN" sz="2400">
                <a:solidFill>
                  <a:srgbClr val="000000"/>
                </a:solidFill>
                <a:cs typeface="Times New Roman" panose="02020603050405020304" pitchFamily="18" charset="0"/>
              </a:rPr>
              <a:t>时，引导目的状语从句，此时可与</a:t>
            </a:r>
            <a:r>
              <a:rPr lang="en-US" altLang="zh-CN" sz="2400">
                <a:solidFill>
                  <a:srgbClr val="000000"/>
                </a:solidFill>
                <a:cs typeface="Times New Roman" panose="02020603050405020304" pitchFamily="18" charset="0"/>
              </a:rPr>
              <a:t>in order that</a:t>
            </a:r>
            <a:r>
              <a:rPr lang="zh-CN" altLang="zh-CN" sz="2400">
                <a:solidFill>
                  <a:srgbClr val="000000"/>
                </a:solidFill>
                <a:cs typeface="Times New Roman" panose="02020603050405020304" pitchFamily="18" charset="0"/>
              </a:rPr>
              <a:t>换用。从句谓语中常用情态动词</a:t>
            </a:r>
            <a:r>
              <a:rPr lang="en-US" altLang="zh-CN" sz="2400">
                <a:solidFill>
                  <a:srgbClr val="000000"/>
                </a:solidFill>
                <a:cs typeface="Times New Roman" panose="02020603050405020304" pitchFamily="18" charset="0"/>
              </a:rPr>
              <a:t>may/might</a:t>
            </a:r>
            <a:r>
              <a:rPr lang="zh-CN" altLang="zh-CN" sz="2400">
                <a:solidFill>
                  <a:srgbClr val="000000"/>
                </a:solidFill>
                <a:cs typeface="Times New Roman" panose="02020603050405020304" pitchFamily="18" charset="0"/>
              </a:rPr>
              <a:t>，</a:t>
            </a:r>
            <a:r>
              <a:rPr lang="en-US" altLang="zh-CN" sz="2400">
                <a:solidFill>
                  <a:srgbClr val="000000"/>
                </a:solidFill>
                <a:cs typeface="Times New Roman" panose="02020603050405020304" pitchFamily="18" charset="0"/>
              </a:rPr>
              <a:t>can/could</a:t>
            </a:r>
            <a:r>
              <a:rPr lang="zh-CN" altLang="zh-CN" sz="2400">
                <a:solidFill>
                  <a:srgbClr val="000000"/>
                </a:solidFill>
                <a:cs typeface="Times New Roman" panose="02020603050405020304" pitchFamily="18" charset="0"/>
              </a:rPr>
              <a:t>，</a:t>
            </a:r>
            <a:r>
              <a:rPr lang="en-US" altLang="zh-CN" sz="2400">
                <a:solidFill>
                  <a:srgbClr val="000000"/>
                </a:solidFill>
                <a:cs typeface="Times New Roman" panose="02020603050405020304" pitchFamily="18" charset="0"/>
              </a:rPr>
              <a:t>should</a:t>
            </a:r>
            <a:r>
              <a:rPr lang="zh-CN" altLang="zh-CN" sz="2400">
                <a:solidFill>
                  <a:srgbClr val="000000"/>
                </a:solidFill>
                <a:cs typeface="Times New Roman" panose="02020603050405020304" pitchFamily="18" charset="0"/>
              </a:rPr>
              <a:t>，</a:t>
            </a:r>
            <a:r>
              <a:rPr lang="en-US" altLang="zh-CN" sz="2400">
                <a:solidFill>
                  <a:srgbClr val="000000"/>
                </a:solidFill>
                <a:cs typeface="Times New Roman" panose="02020603050405020304" pitchFamily="18" charset="0"/>
              </a:rPr>
              <a:t>would</a:t>
            </a:r>
            <a:r>
              <a:rPr lang="zh-CN" altLang="zh-CN" sz="2400">
                <a:solidFill>
                  <a:srgbClr val="000000"/>
                </a:solidFill>
                <a:cs typeface="Times New Roman" panose="02020603050405020304" pitchFamily="18" charset="0"/>
              </a:rPr>
              <a:t>等；主从句之间连接紧凑，没有逗号相隔。</a:t>
            </a:r>
            <a:endParaRPr lang="zh-CN" altLang="zh-CN" sz="1050">
              <a:solidFill>
                <a:srgbClr val="000000"/>
              </a:solidFill>
              <a:cs typeface="Times New Roman" panose="02020603050405020304" pitchFamily="18" charset="0"/>
            </a:endParaRPr>
          </a:p>
          <a:p>
            <a:pPr algn="just">
              <a:lnSpc>
                <a:spcPct val="150000"/>
              </a:lnSpc>
              <a:spcAft>
                <a:spcPts val="0"/>
              </a:spcAft>
            </a:pPr>
            <a:r>
              <a:rPr lang="en-US" altLang="zh-CN" sz="2400">
                <a:solidFill>
                  <a:srgbClr val="000000"/>
                </a:solidFill>
                <a:cs typeface="Times New Roman" panose="02020603050405020304" pitchFamily="18" charset="0"/>
              </a:rPr>
              <a:t>2</a:t>
            </a:r>
            <a:r>
              <a:rPr lang="en-US" altLang="zh-CN" sz="2400">
                <a:solidFill>
                  <a:srgbClr val="000000"/>
                </a:solidFill>
                <a:latin typeface="宋体" panose="02010600030101010101" pitchFamily="2" charset="-122"/>
                <a:cs typeface="Times New Roman" panose="02020603050405020304" pitchFamily="18" charset="0"/>
              </a:rPr>
              <a:t>.</a:t>
            </a:r>
            <a:r>
              <a:rPr lang="en-US" altLang="zh-CN" sz="2400">
                <a:solidFill>
                  <a:srgbClr val="000000"/>
                </a:solidFill>
                <a:cs typeface="Times New Roman" panose="02020603050405020304" pitchFamily="18" charset="0"/>
              </a:rPr>
              <a:t>so that</a:t>
            </a:r>
            <a:r>
              <a:rPr lang="zh-CN" altLang="zh-CN" sz="2400">
                <a:solidFill>
                  <a:srgbClr val="000000"/>
                </a:solidFill>
                <a:cs typeface="Times New Roman" panose="02020603050405020304" pitchFamily="18" charset="0"/>
              </a:rPr>
              <a:t>表示</a:t>
            </a:r>
            <a:r>
              <a:rPr lang="en-US" altLang="zh-CN" sz="2400">
                <a:solidFill>
                  <a:srgbClr val="000000"/>
                </a:solidFill>
                <a:latin typeface="宋体" panose="02010600030101010101" pitchFamily="2" charset="-122"/>
                <a:cs typeface="Times New Roman" panose="02020603050405020304" pitchFamily="18" charset="0"/>
              </a:rPr>
              <a:t>“</a:t>
            </a:r>
            <a:r>
              <a:rPr lang="zh-CN" altLang="zh-CN" sz="2400">
                <a:solidFill>
                  <a:srgbClr val="000000"/>
                </a:solidFill>
                <a:cs typeface="Times New Roman" panose="02020603050405020304" pitchFamily="18" charset="0"/>
              </a:rPr>
              <a:t>因此，所以</a:t>
            </a:r>
            <a:r>
              <a:rPr lang="en-US" altLang="zh-CN" sz="2400">
                <a:solidFill>
                  <a:srgbClr val="000000"/>
                </a:solidFill>
                <a:latin typeface="宋体" panose="02010600030101010101" pitchFamily="2" charset="-122"/>
                <a:cs typeface="Times New Roman" panose="02020603050405020304" pitchFamily="18" charset="0"/>
              </a:rPr>
              <a:t>”</a:t>
            </a:r>
            <a:r>
              <a:rPr lang="zh-CN" altLang="zh-CN" sz="2400">
                <a:solidFill>
                  <a:srgbClr val="000000"/>
                </a:solidFill>
                <a:cs typeface="Times New Roman" panose="02020603050405020304" pitchFamily="18" charset="0"/>
              </a:rPr>
              <a:t>时，引导结果状语从句，主从句之间可有逗号相隔。　</a:t>
            </a:r>
            <a:endParaRPr lang="zh-CN" altLang="zh-CN" sz="1050">
              <a:solidFill>
                <a:srgbClr val="000000"/>
              </a:solidFill>
              <a:cs typeface="Times New Roman" panose="02020603050405020304" pitchFamily="18" charset="0"/>
            </a:endParaRPr>
          </a:p>
        </p:txBody>
      </p:sp>
      <p:pic>
        <p:nvPicPr>
          <p:cNvPr id="4" name="知识拓展小.EPS" descr="id:2147487177;FounderCES"/>
          <p:cNvPicPr/>
          <p:nvPr/>
        </p:nvPicPr>
        <p:blipFill>
          <a:blip r:embed="rId2"/>
          <a:stretch>
            <a:fillRect/>
          </a:stretch>
        </p:blipFill>
        <p:spPr>
          <a:xfrm>
            <a:off x="910630" y="764704"/>
            <a:ext cx="2088232" cy="410579"/>
          </a:xfrm>
          <a:prstGeom prst="rect">
            <a:avLst/>
          </a:prstGeom>
        </p:spPr>
      </p:pic>
      <p:sp>
        <p:nvSpPr>
          <p:cNvPr id="2" name="矩形 1"/>
          <p:cNvSpPr/>
          <p:nvPr/>
        </p:nvSpPr>
        <p:spPr>
          <a:xfrm>
            <a:off x="360854" y="3906922"/>
            <a:ext cx="11422984" cy="1754326"/>
          </a:xfrm>
          <a:prstGeom prst="rect">
            <a:avLst/>
          </a:prstGeom>
        </p:spPr>
        <p:txBody>
          <a:bodyPr wrap="square">
            <a:spAutoFit/>
          </a:bodyPr>
          <a:lstStyle/>
          <a:p>
            <a:pPr algn="just">
              <a:lnSpc>
                <a:spcPct val="150000"/>
              </a:lnSpc>
              <a:spcAft>
                <a:spcPts val="0"/>
              </a:spcAft>
            </a:pPr>
            <a:r>
              <a:rPr lang="zh-CN" altLang="zh-CN" sz="2400">
                <a:solidFill>
                  <a:srgbClr val="000000"/>
                </a:solidFill>
                <a:cs typeface="Times New Roman" panose="02020603050405020304" pitchFamily="18" charset="0"/>
              </a:rPr>
              <a:t>• </a:t>
            </a:r>
            <a:r>
              <a:rPr lang="en-US" altLang="zh-CN" sz="2400">
                <a:solidFill>
                  <a:srgbClr val="000000"/>
                </a:solidFill>
                <a:cs typeface="Times New Roman" panose="02020603050405020304" pitchFamily="18" charset="0"/>
              </a:rPr>
              <a:t>The local shops have been marked in on this map so that people can choose a house in a suitable area</a:t>
            </a:r>
            <a:r>
              <a:rPr lang="en-US" altLang="zh-CN" sz="2400">
                <a:solidFill>
                  <a:srgbClr val="000000"/>
                </a:solidFill>
                <a:latin typeface="宋体" panose="02010600030101010101" pitchFamily="2" charset="-122"/>
                <a:cs typeface="Times New Roman" panose="02020603050405020304" pitchFamily="18" charset="0"/>
              </a:rPr>
              <a:t>.</a:t>
            </a:r>
            <a:r>
              <a:rPr lang="en-US" altLang="zh-CN" sz="2400">
                <a:solidFill>
                  <a:srgbClr val="000000"/>
                </a:solidFill>
                <a:cs typeface="Times New Roman" panose="02020603050405020304" pitchFamily="18" charset="0"/>
              </a:rPr>
              <a:t> </a:t>
            </a:r>
            <a:r>
              <a:rPr lang="zh-CN" altLang="zh-CN" sz="2400">
                <a:solidFill>
                  <a:srgbClr val="000000"/>
                </a:solidFill>
                <a:ea typeface="楷体" panose="02010609060101010101" pitchFamily="49" charset="-122"/>
                <a:cs typeface="Times New Roman" panose="02020603050405020304" pitchFamily="18" charset="0"/>
              </a:rPr>
              <a:t>当地的商店已经被标记在这张地图上</a:t>
            </a:r>
            <a:r>
              <a:rPr lang="zh-CN" altLang="zh-CN" sz="24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以便人们可以在合适的地区选择一套房子。</a:t>
            </a:r>
            <a:endParaRPr lang="zh-CN" altLang="zh-CN" sz="1050">
              <a:solidFill>
                <a:srgbClr val="000000"/>
              </a:solidFill>
              <a:cs typeface="Times New Roman" panose="02020603050405020304" pitchFamily="18" charset="0"/>
            </a:endParaRPr>
          </a:p>
        </p:txBody>
      </p:sp>
    </p:spTree>
    <p:extLst>
      <p:ext uri="{BB962C8B-B14F-4D97-AF65-F5344CB8AC3E}">
        <p14:creationId xmlns:p14="http://schemas.microsoft.com/office/powerpoint/2010/main" val="2002180056"/>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易混辨析.eps" descr="id:2147488081;FounderCES"/>
          <p:cNvPicPr/>
          <p:nvPr/>
        </p:nvPicPr>
        <p:blipFill>
          <a:blip r:embed="rId2"/>
          <a:stretch>
            <a:fillRect/>
          </a:stretch>
        </p:blipFill>
        <p:spPr>
          <a:xfrm>
            <a:off x="428381" y="871216"/>
            <a:ext cx="1931035" cy="449580"/>
          </a:xfrm>
          <a:prstGeom prst="rect">
            <a:avLst/>
          </a:prstGeom>
        </p:spPr>
      </p:pic>
      <p:sp>
        <p:nvSpPr>
          <p:cNvPr id="4" name="内容占位符 3"/>
          <p:cNvSpPr>
            <a:spLocks noGrp="1"/>
          </p:cNvSpPr>
          <p:nvPr>
            <p:ph idx="1"/>
          </p:nvPr>
        </p:nvSpPr>
        <p:spPr>
          <a:xfrm>
            <a:off x="360854" y="764704"/>
            <a:ext cx="11485848" cy="3900235"/>
          </a:xfrm>
        </p:spPr>
        <p:txBody>
          <a:bodyPr/>
          <a:lstStyle/>
          <a:p>
            <a:pPr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so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that </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&amp;</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so...that...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so...that...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意为</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如此</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以至于</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，引导结果状语从句；</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 that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意为</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为了，以便；因此，所以</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，引导目的或结果状语从句。如：</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 injured his foot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 that he was unable to play in the match</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他的脚受伤了</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无法出场比赛。</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book is so interesting that we all like to read it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这本书很有趣</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我们都喜欢读。</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 have so little money that we can’t lend you any</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我们的钱太少了</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不能借给你</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288078643"/>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xb1.EPS" descr="id:2147487156;FounderCES"/>
          <p:cNvPicPr/>
          <p:nvPr/>
        </p:nvPicPr>
        <p:blipFill>
          <a:blip r:embed="rId2"/>
          <a:stretch>
            <a:fillRect/>
          </a:stretch>
        </p:blipFill>
        <p:spPr>
          <a:xfrm>
            <a:off x="378106" y="1628800"/>
            <a:ext cx="2133952" cy="410914"/>
          </a:xfrm>
          <a:prstGeom prst="rect">
            <a:avLst/>
          </a:prstGeom>
        </p:spPr>
      </p:pic>
      <p:sp>
        <p:nvSpPr>
          <p:cNvPr id="6" name="圆角矩形 5"/>
          <p:cNvSpPr/>
          <p:nvPr/>
        </p:nvSpPr>
        <p:spPr bwMode="auto">
          <a:xfrm>
            <a:off x="387524" y="2708149"/>
            <a:ext cx="11449272" cy="1250485"/>
          </a:xfrm>
          <a:prstGeom prst="roundRect">
            <a:avLst/>
          </a:prstGeom>
          <a:solidFill>
            <a:srgbClr val="D3ECE9"/>
          </a:solidFill>
          <a:ln w="19050" algn="ctr">
            <a:noFill/>
            <a:miter lim="800000"/>
          </a:ln>
        </p:spPr>
        <p:txBody>
          <a:bodyPr vert="horz" wrap="square" lIns="91440" tIns="45720" rIns="91440" bIns="45720" numCol="1" rtlCol="0" anchor="ctr" anchorCtr="0" compatLnSpc="1">
            <a:spAutoFit/>
          </a:bodyPr>
          <a:lstStyle/>
          <a:p>
            <a:pPr algn="just">
              <a:lnSpc>
                <a:spcPct val="150000"/>
              </a:lnSpc>
              <a:spcAft>
                <a:spcPts val="0"/>
              </a:spcAft>
            </a:pPr>
            <a:r>
              <a:rPr lang="en-US" altLang="zh-CN" sz="2400" smtClean="0">
                <a:solidFill>
                  <a:srgbClr val="000000"/>
                </a:solidFill>
                <a:cs typeface="Times New Roman" panose="02020603050405020304" pitchFamily="18" charset="0"/>
              </a:rPr>
              <a:t>Ms</a:t>
            </a:r>
            <a:r>
              <a:rPr lang="en-US" altLang="zh-CN" sz="2400" smtClean="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Yi</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had</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a</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contented</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life</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until</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a</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terrible</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event</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occurred</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which</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changed</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her</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life</a:t>
            </a:r>
            <a:r>
              <a:rPr lang="en-US" altLang="zh-CN" sz="2400">
                <a:solidFill>
                  <a:srgbClr val="000000"/>
                </a:solidFill>
                <a:latin typeface="宋体" panose="02010600030101010101" pitchFamily="2" charset="-122"/>
                <a:cs typeface="Times New Roman" panose="02020603050405020304" pitchFamily="18" charset="0"/>
              </a:rPr>
              <a:t>.</a:t>
            </a:r>
            <a:r>
              <a:rPr lang="en-US" altLang="zh-CN" sz="2400">
                <a:solidFill>
                  <a:srgbClr val="000000"/>
                </a:solidFill>
                <a:ea typeface="楷体" panose="02010609060101010101" pitchFamily="49" charset="-122"/>
                <a:cs typeface="Times New Roman" panose="02020603050405020304" pitchFamily="18" charset="0"/>
              </a:rPr>
              <a:t> </a:t>
            </a:r>
            <a:r>
              <a:rPr lang="zh-CN" altLang="zh-CN" sz="2400">
                <a:solidFill>
                  <a:srgbClr val="000000"/>
                </a:solidFill>
                <a:ea typeface="楷体" panose="02010609060101010101" pitchFamily="49" charset="-122"/>
                <a:cs typeface="Times New Roman" panose="02020603050405020304" pitchFamily="18" charset="0"/>
              </a:rPr>
              <a:t>易女士过着满意的生活直到发生了一件可怕的事</a:t>
            </a:r>
            <a:r>
              <a:rPr lang="zh-CN" altLang="zh-CN" sz="24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这件事改变了她的生活</a:t>
            </a:r>
            <a:r>
              <a:rPr lang="zh-CN" altLang="zh-CN" sz="2400" smtClean="0">
                <a:solidFill>
                  <a:srgbClr val="000000"/>
                </a:solidFill>
                <a:ea typeface="楷体" panose="02010609060101010101" pitchFamily="49" charset="-122"/>
                <a:cs typeface="Times New Roman" panose="02020603050405020304" pitchFamily="18" charset="0"/>
              </a:rPr>
              <a:t>。</a:t>
            </a:r>
            <a:endParaRPr lang="en-US" altLang="zh-CN" sz="2400" kern="100"/>
          </a:p>
        </p:txBody>
      </p:sp>
      <p:grpSp>
        <p:nvGrpSpPr>
          <p:cNvPr id="7" name="组合 6"/>
          <p:cNvGrpSpPr/>
          <p:nvPr/>
        </p:nvGrpSpPr>
        <p:grpSpPr>
          <a:xfrm>
            <a:off x="555339" y="2492896"/>
            <a:ext cx="11151159" cy="598551"/>
            <a:chOff x="555339" y="1278285"/>
            <a:chExt cx="11151159" cy="598551"/>
          </a:xfrm>
        </p:grpSpPr>
        <p:pic>
          <p:nvPicPr>
            <p:cNvPr id="8" name="教材原句S.EPS" descr="id:2147487282;FounderCES"/>
            <p:cNvPicPr/>
            <p:nvPr/>
          </p:nvPicPr>
          <p:blipFill rotWithShape="1">
            <a:blip r:embed="rId3"/>
            <a:srcRect l="3668" t="38852" r="22718" b="42104"/>
            <a:stretch/>
          </p:blipFill>
          <p:spPr>
            <a:xfrm>
              <a:off x="679748" y="1414575"/>
              <a:ext cx="9452098" cy="145278"/>
            </a:xfrm>
            <a:prstGeom prst="rect">
              <a:avLst/>
            </a:prstGeom>
          </p:spPr>
        </p:pic>
        <p:pic>
          <p:nvPicPr>
            <p:cNvPr id="9" name="教材原句S.EPS" descr="id:2147487282;FounderCES"/>
            <p:cNvPicPr/>
            <p:nvPr/>
          </p:nvPicPr>
          <p:blipFill rotWithShape="1">
            <a:blip r:embed="rId3"/>
            <a:srcRect l="77581"/>
            <a:stretch/>
          </p:blipFill>
          <p:spPr>
            <a:xfrm>
              <a:off x="10122321" y="1278285"/>
              <a:ext cx="1584177" cy="419828"/>
            </a:xfrm>
            <a:prstGeom prst="rect">
              <a:avLst/>
            </a:prstGeom>
          </p:spPr>
        </p:pic>
        <p:pic>
          <p:nvPicPr>
            <p:cNvPr id="10" name="教材原句S.EPS" descr="id:2147487163;FounderCES"/>
            <p:cNvPicPr/>
            <p:nvPr/>
          </p:nvPicPr>
          <p:blipFill rotWithShape="1">
            <a:blip r:embed="rId3"/>
            <a:srcRect r="98192" b="-43246"/>
            <a:stretch/>
          </p:blipFill>
          <p:spPr>
            <a:xfrm>
              <a:off x="555339" y="1287810"/>
              <a:ext cx="130250" cy="589026"/>
            </a:xfrm>
            <a:prstGeom prst="rect">
              <a:avLst/>
            </a:prstGeom>
          </p:spPr>
        </p:pic>
      </p:grpSp>
      <p:sp>
        <p:nvSpPr>
          <p:cNvPr id="13" name="内容占位符 12"/>
          <p:cNvSpPr>
            <a:spLocks noGrp="1"/>
          </p:cNvSpPr>
          <p:nvPr>
            <p:ph idx="1"/>
          </p:nvPr>
        </p:nvSpPr>
        <p:spPr>
          <a:xfrm>
            <a:off x="360854" y="2071215"/>
            <a:ext cx="11485848" cy="646331"/>
          </a:xfrm>
        </p:spPr>
        <p:txBody>
          <a:bodyPr/>
          <a:lstStyle/>
          <a:p>
            <a:pPr hangingPunct="0">
              <a:spcAft>
                <a:spcPts val="0"/>
              </a:spcAft>
            </a:pPr>
            <a:r>
              <a:rPr lang="en-US" altLang="zh-CN" b="1">
                <a:solidFill>
                  <a:srgbClr val="223F99"/>
                </a:solidFill>
                <a:latin typeface="Times New Roman" panose="02020603050405020304" pitchFamily="18" charset="0"/>
                <a:ea typeface="宋体" panose="02010600030101010101" pitchFamily="2" charset="-122"/>
                <a:cs typeface="Times New Roman" panose="02020603050405020304" pitchFamily="18" charset="0"/>
              </a:rPr>
              <a:t>occur</a:t>
            </a:r>
            <a:r>
              <a:rPr lang="en-US" altLang="zh-CN" b="1">
                <a:solidFill>
                  <a:srgbClr val="223F99"/>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b="1" i="1">
                <a:solidFill>
                  <a:srgbClr val="223F99"/>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i="1">
                <a:solidFill>
                  <a:srgbClr val="223F99"/>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b="1">
                <a:solidFill>
                  <a:srgbClr val="223F99"/>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223F99"/>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发生</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2" name="图片 1"/>
          <p:cNvPicPr>
            <a:picLocks noChangeAspect="1"/>
          </p:cNvPicPr>
          <p:nvPr/>
        </p:nvPicPr>
        <p:blipFill>
          <a:blip r:embed="rId4">
            <a:clrChange>
              <a:clrFrom>
                <a:srgbClr val="FFFFFF"/>
              </a:clrFrom>
              <a:clrTo>
                <a:srgbClr val="FFFFFF">
                  <a:alpha val="0"/>
                </a:srgbClr>
              </a:clrTo>
            </a:clrChange>
          </a:blip>
          <a:stretch>
            <a:fillRect/>
          </a:stretch>
        </p:blipFill>
        <p:spPr>
          <a:xfrm>
            <a:off x="360854" y="692696"/>
            <a:ext cx="11517156" cy="706187"/>
          </a:xfrm>
          <a:prstGeom prst="rect">
            <a:avLst/>
          </a:prstGeom>
        </p:spPr>
      </p:pic>
      <p:sp>
        <p:nvSpPr>
          <p:cNvPr id="3" name="矩形 2"/>
          <p:cNvSpPr/>
          <p:nvPr/>
        </p:nvSpPr>
        <p:spPr>
          <a:xfrm>
            <a:off x="353616" y="3920362"/>
            <a:ext cx="11574238" cy="2308324"/>
          </a:xfrm>
          <a:prstGeom prst="rect">
            <a:avLst/>
          </a:prstGeom>
        </p:spPr>
        <p:txBody>
          <a:bodyPr wrap="square">
            <a:spAutoFit/>
          </a:bodyPr>
          <a:lstStyle/>
          <a:p>
            <a:pPr algn="just">
              <a:lnSpc>
                <a:spcPct val="150000"/>
              </a:lnSpc>
              <a:spcAft>
                <a:spcPts val="0"/>
              </a:spcAft>
            </a:pPr>
            <a:r>
              <a:rPr lang="zh-CN" altLang="zh-CN" sz="2400">
                <a:solidFill>
                  <a:srgbClr val="000000"/>
                </a:solidFill>
                <a:cs typeface="Times New Roman" panose="02020603050405020304" pitchFamily="18" charset="0"/>
              </a:rPr>
              <a:t>• </a:t>
            </a:r>
            <a:r>
              <a:rPr lang="en-US" altLang="zh-CN" sz="2400">
                <a:solidFill>
                  <a:srgbClr val="000000"/>
                </a:solidFill>
                <a:cs typeface="Times New Roman" panose="02020603050405020304" pitchFamily="18" charset="0"/>
              </a:rPr>
              <a:t>And the fifth event</a:t>
            </a:r>
            <a:r>
              <a:rPr lang="zh-CN" altLang="zh-CN" sz="2400">
                <a:solidFill>
                  <a:srgbClr val="000000"/>
                </a:solidFill>
                <a:cs typeface="Times New Roman" panose="02020603050405020304" pitchFamily="18" charset="0"/>
              </a:rPr>
              <a:t>，</a:t>
            </a:r>
            <a:r>
              <a:rPr lang="en-US" altLang="zh-CN" sz="2400">
                <a:solidFill>
                  <a:srgbClr val="000000"/>
                </a:solidFill>
                <a:cs typeface="Times New Roman" panose="02020603050405020304" pitchFamily="18" charset="0"/>
              </a:rPr>
              <a:t>which occurred 66 million years ago</a:t>
            </a:r>
            <a:r>
              <a:rPr lang="zh-CN" altLang="zh-CN" sz="2400">
                <a:solidFill>
                  <a:srgbClr val="000000"/>
                </a:solidFill>
                <a:cs typeface="Times New Roman" panose="02020603050405020304" pitchFamily="18" charset="0"/>
              </a:rPr>
              <a:t>，</a:t>
            </a:r>
            <a:r>
              <a:rPr lang="en-US" altLang="zh-CN" sz="2400">
                <a:solidFill>
                  <a:srgbClr val="000000"/>
                </a:solidFill>
                <a:cs typeface="Times New Roman" panose="02020603050405020304" pitchFamily="18" charset="0"/>
              </a:rPr>
              <a:t>caused the death of the dinosaurs</a:t>
            </a:r>
            <a:r>
              <a:rPr lang="en-US" altLang="zh-CN" sz="2400">
                <a:solidFill>
                  <a:srgbClr val="000000"/>
                </a:solidFill>
                <a:latin typeface="宋体" panose="02010600030101010101" pitchFamily="2" charset="-122"/>
                <a:cs typeface="Times New Roman" panose="02020603050405020304" pitchFamily="18" charset="0"/>
              </a:rPr>
              <a:t>.</a:t>
            </a:r>
            <a:r>
              <a:rPr lang="en-US" altLang="zh-CN" sz="2400">
                <a:solidFill>
                  <a:srgbClr val="000000"/>
                </a:solidFill>
                <a:cs typeface="Times New Roman" panose="02020603050405020304" pitchFamily="18" charset="0"/>
              </a:rPr>
              <a:t>6600</a:t>
            </a:r>
            <a:r>
              <a:rPr lang="zh-CN" altLang="zh-CN" sz="2400">
                <a:solidFill>
                  <a:srgbClr val="000000"/>
                </a:solidFill>
                <a:ea typeface="楷体" panose="02010609060101010101" pitchFamily="49" charset="-122"/>
                <a:cs typeface="Times New Roman" panose="02020603050405020304" pitchFamily="18" charset="0"/>
              </a:rPr>
              <a:t>万年前发生的第五次事件导致了恐龙的死亡。</a:t>
            </a:r>
            <a:endParaRPr lang="zh-CN" altLang="zh-CN" sz="1050">
              <a:solidFill>
                <a:srgbClr val="000000"/>
              </a:solidFill>
              <a:cs typeface="Times New Roman" panose="02020603050405020304" pitchFamily="18" charset="0"/>
            </a:endParaRPr>
          </a:p>
          <a:p>
            <a:pPr algn="just">
              <a:lnSpc>
                <a:spcPct val="150000"/>
              </a:lnSpc>
              <a:spcAft>
                <a:spcPts val="0"/>
              </a:spcAft>
            </a:pPr>
            <a:r>
              <a:rPr lang="zh-CN" altLang="zh-CN" sz="2400">
                <a:solidFill>
                  <a:srgbClr val="000000"/>
                </a:solidFill>
                <a:cs typeface="Times New Roman" panose="02020603050405020304" pitchFamily="18" charset="0"/>
              </a:rPr>
              <a:t>• </a:t>
            </a:r>
            <a:r>
              <a:rPr lang="en-US" altLang="zh-CN" sz="2400">
                <a:solidFill>
                  <a:srgbClr val="000000"/>
                </a:solidFill>
                <a:cs typeface="Times New Roman" panose="02020603050405020304" pitchFamily="18" charset="0"/>
              </a:rPr>
              <a:t>We are the products of evolution</a:t>
            </a:r>
            <a:r>
              <a:rPr lang="zh-CN" altLang="zh-CN" sz="2400">
                <a:solidFill>
                  <a:srgbClr val="000000"/>
                </a:solidFill>
                <a:cs typeface="Times New Roman" panose="02020603050405020304" pitchFamily="18" charset="0"/>
              </a:rPr>
              <a:t>，</a:t>
            </a:r>
            <a:r>
              <a:rPr lang="en-US" altLang="zh-CN" sz="2400">
                <a:solidFill>
                  <a:srgbClr val="000000"/>
                </a:solidFill>
                <a:cs typeface="Times New Roman" panose="02020603050405020304" pitchFamily="18" charset="0"/>
              </a:rPr>
              <a:t>and not just evolution that occurred billions of years ago</a:t>
            </a:r>
            <a:r>
              <a:rPr lang="en-US" altLang="zh-CN" sz="2400">
                <a:solidFill>
                  <a:srgbClr val="000000"/>
                </a:solidFill>
                <a:latin typeface="宋体" panose="02010600030101010101" pitchFamily="2" charset="-122"/>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我们是进化的产物</a:t>
            </a:r>
            <a:r>
              <a:rPr lang="zh-CN" altLang="zh-CN" sz="24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而且不仅仅是数十亿年前发生的进化。</a:t>
            </a:r>
            <a:endParaRPr lang="zh-CN" altLang="zh-CN" sz="1050">
              <a:solidFill>
                <a:srgbClr val="000000"/>
              </a:solidFill>
              <a:cs typeface="Times New Roman" panose="02020603050405020304" pitchFamily="18" charset="0"/>
            </a:endParaRPr>
          </a:p>
        </p:txBody>
      </p:sp>
    </p:spTree>
    <p:extLst>
      <p:ext uri="{BB962C8B-B14F-4D97-AF65-F5344CB8AC3E}">
        <p14:creationId xmlns:p14="http://schemas.microsoft.com/office/powerpoint/2010/main" val="408197206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圆角矩形 5"/>
          <p:cNvSpPr/>
          <p:nvPr/>
        </p:nvSpPr>
        <p:spPr bwMode="auto">
          <a:xfrm>
            <a:off x="353453" y="1601980"/>
            <a:ext cx="11449272" cy="637551"/>
          </a:xfrm>
          <a:prstGeom prst="roundRect">
            <a:avLst/>
          </a:prstGeom>
          <a:solidFill>
            <a:srgbClr val="D3ECE9"/>
          </a:solidFill>
          <a:ln w="19050" algn="ctr">
            <a:noFill/>
            <a:miter lim="800000"/>
          </a:ln>
        </p:spPr>
        <p:txBody>
          <a:bodyPr vert="horz" wrap="square" lIns="91440" tIns="45720" rIns="91440" bIns="45720" numCol="1" rtlCol="0" anchor="ctr" anchorCtr="0" compatLnSpc="1">
            <a:spAutoFit/>
          </a:bodyPr>
          <a:lstStyle/>
          <a:p>
            <a:pPr algn="just">
              <a:lnSpc>
                <a:spcPct val="150000"/>
              </a:lnSpc>
              <a:spcAft>
                <a:spcPts val="0"/>
              </a:spcAft>
            </a:pPr>
            <a:r>
              <a:rPr lang="en-US" altLang="zh-CN" sz="2400">
                <a:solidFill>
                  <a:srgbClr val="000000"/>
                </a:solidFill>
                <a:cs typeface="Times New Roman" panose="02020603050405020304" pitchFamily="18" charset="0"/>
              </a:rPr>
              <a:t>recycle</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used</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batteries</a:t>
            </a:r>
            <a:r>
              <a:rPr lang="en-US" altLang="zh-CN" sz="2400">
                <a:solidFill>
                  <a:srgbClr val="000000"/>
                </a:solidFill>
                <a:ea typeface="楷体" panose="02010609060101010101" pitchFamily="49" charset="-122"/>
                <a:cs typeface="Times New Roman" panose="02020603050405020304" pitchFamily="18" charset="0"/>
              </a:rPr>
              <a:t> </a:t>
            </a:r>
            <a:r>
              <a:rPr lang="zh-CN" altLang="zh-CN" sz="2400">
                <a:solidFill>
                  <a:srgbClr val="000000"/>
                </a:solidFill>
                <a:ea typeface="楷体" panose="02010609060101010101" pitchFamily="49" charset="-122"/>
                <a:cs typeface="Times New Roman" panose="02020603050405020304" pitchFamily="18" charset="0"/>
              </a:rPr>
              <a:t>回收旧</a:t>
            </a:r>
            <a:r>
              <a:rPr lang="zh-CN" altLang="zh-CN" sz="2400" smtClean="0">
                <a:solidFill>
                  <a:srgbClr val="000000"/>
                </a:solidFill>
                <a:ea typeface="楷体" panose="02010609060101010101" pitchFamily="49" charset="-122"/>
                <a:cs typeface="Times New Roman" panose="02020603050405020304" pitchFamily="18" charset="0"/>
              </a:rPr>
              <a:t>电池</a:t>
            </a:r>
            <a:endParaRPr lang="zh-CN" altLang="zh-CN" sz="1050">
              <a:solidFill>
                <a:srgbClr val="000000"/>
              </a:solidFill>
              <a:cs typeface="Times New Roman" panose="02020603050405020304" pitchFamily="18" charset="0"/>
            </a:endParaRPr>
          </a:p>
        </p:txBody>
      </p:sp>
      <p:grpSp>
        <p:nvGrpSpPr>
          <p:cNvPr id="7" name="组合 6"/>
          <p:cNvGrpSpPr/>
          <p:nvPr/>
        </p:nvGrpSpPr>
        <p:grpSpPr>
          <a:xfrm>
            <a:off x="555339" y="1366646"/>
            <a:ext cx="11151159" cy="598551"/>
            <a:chOff x="555339" y="1278285"/>
            <a:chExt cx="11151159" cy="598551"/>
          </a:xfrm>
        </p:grpSpPr>
        <p:pic>
          <p:nvPicPr>
            <p:cNvPr id="8" name="教材原句S.EPS" descr="id:2147487282;FounderCES"/>
            <p:cNvPicPr/>
            <p:nvPr/>
          </p:nvPicPr>
          <p:blipFill rotWithShape="1">
            <a:blip r:embed="rId2"/>
            <a:srcRect l="3668" t="38852" r="22718" b="42104"/>
            <a:stretch/>
          </p:blipFill>
          <p:spPr>
            <a:xfrm>
              <a:off x="679748" y="1414575"/>
              <a:ext cx="9452098" cy="145278"/>
            </a:xfrm>
            <a:prstGeom prst="rect">
              <a:avLst/>
            </a:prstGeom>
          </p:spPr>
        </p:pic>
        <p:pic>
          <p:nvPicPr>
            <p:cNvPr id="9" name="教材原句S.EPS" descr="id:2147487282;FounderCES"/>
            <p:cNvPicPr/>
            <p:nvPr/>
          </p:nvPicPr>
          <p:blipFill rotWithShape="1">
            <a:blip r:embed="rId2"/>
            <a:srcRect l="77581"/>
            <a:stretch/>
          </p:blipFill>
          <p:spPr>
            <a:xfrm>
              <a:off x="10122321" y="1278285"/>
              <a:ext cx="1584177" cy="419828"/>
            </a:xfrm>
            <a:prstGeom prst="rect">
              <a:avLst/>
            </a:prstGeom>
          </p:spPr>
        </p:pic>
        <p:pic>
          <p:nvPicPr>
            <p:cNvPr id="10" name="教材原句S.EPS" descr="id:2147487163;FounderCES"/>
            <p:cNvPicPr/>
            <p:nvPr/>
          </p:nvPicPr>
          <p:blipFill rotWithShape="1">
            <a:blip r:embed="rId2"/>
            <a:srcRect r="98192" b="-43246"/>
            <a:stretch/>
          </p:blipFill>
          <p:spPr>
            <a:xfrm>
              <a:off x="555339" y="1287810"/>
              <a:ext cx="130250" cy="589026"/>
            </a:xfrm>
            <a:prstGeom prst="rect">
              <a:avLst/>
            </a:prstGeom>
          </p:spPr>
        </p:pic>
      </p:grpSp>
      <p:sp>
        <p:nvSpPr>
          <p:cNvPr id="3" name="内容占位符 2"/>
          <p:cNvSpPr>
            <a:spLocks noGrp="1"/>
          </p:cNvSpPr>
          <p:nvPr>
            <p:ph idx="1"/>
          </p:nvPr>
        </p:nvSpPr>
        <p:spPr>
          <a:xfrm>
            <a:off x="360854" y="746120"/>
            <a:ext cx="11485848" cy="646331"/>
          </a:xfrm>
        </p:spPr>
        <p:txBody>
          <a:bodyPr/>
          <a:lstStyle/>
          <a:p>
            <a:pPr hangingPunct="0">
              <a:spcAft>
                <a:spcPts val="0"/>
              </a:spcAft>
            </a:pPr>
            <a:r>
              <a:rPr lang="en-US" altLang="zh-CN" b="1">
                <a:solidFill>
                  <a:srgbClr val="223F99"/>
                </a:solidFill>
                <a:latin typeface="Times New Roman" panose="02020603050405020304" pitchFamily="18" charset="0"/>
                <a:ea typeface="宋体" panose="02010600030101010101" pitchFamily="2" charset="-122"/>
                <a:cs typeface="Times New Roman" panose="02020603050405020304" pitchFamily="18" charset="0"/>
              </a:rPr>
              <a:t>recycle </a:t>
            </a:r>
            <a:r>
              <a:rPr lang="en-US" altLang="zh-CN" b="1" i="1">
                <a:solidFill>
                  <a:srgbClr val="223F99"/>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i="1">
                <a:solidFill>
                  <a:srgbClr val="223F99"/>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b="1">
                <a:solidFill>
                  <a:srgbClr val="223F99"/>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a:solidFill>
                  <a:srgbClr val="223F99"/>
                </a:solidFill>
                <a:latin typeface="Times New Roman" panose="02020603050405020304" pitchFamily="18" charset="0"/>
                <a:ea typeface="宋体" panose="02010600030101010101" pitchFamily="2" charset="-122"/>
                <a:cs typeface="Times New Roman" panose="02020603050405020304" pitchFamily="18" charset="0"/>
              </a:rPr>
              <a:t>&amp;</a:t>
            </a:r>
            <a:r>
              <a:rPr lang="en-US" altLang="zh-CN" b="1">
                <a:solidFill>
                  <a:srgbClr val="223F99"/>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b="1" i="1">
                <a:solidFill>
                  <a:srgbClr val="223F99"/>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i="1">
                <a:solidFill>
                  <a:srgbClr val="223F99"/>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a:solidFill>
                  <a:srgbClr val="223F99"/>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223F99"/>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a:solidFill>
                  <a:srgbClr val="223F99"/>
                </a:solidFill>
                <a:latin typeface="Times New Roman" panose="02020603050405020304" pitchFamily="18" charset="0"/>
                <a:ea typeface="黑体" panose="02010609060101010101" pitchFamily="49" charset="-122"/>
                <a:cs typeface="Times New Roman" panose="02020603050405020304" pitchFamily="18" charset="0"/>
              </a:rPr>
              <a:t>再利用</a:t>
            </a:r>
            <a:r>
              <a:rPr lang="zh-CN" altLang="zh-CN" b="1">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223F99"/>
                </a:solidFill>
                <a:latin typeface="Times New Roman" panose="02020603050405020304" pitchFamily="18" charset="0"/>
                <a:ea typeface="黑体" panose="02010609060101010101" pitchFamily="49" charset="-122"/>
                <a:cs typeface="Times New Roman" panose="02020603050405020304" pitchFamily="18" charset="0"/>
              </a:rPr>
              <a:t>回收</a:t>
            </a:r>
            <a:r>
              <a:rPr lang="zh-CN" altLang="zh-CN" b="1" smtClean="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利用</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2" name="矩形 1"/>
          <p:cNvSpPr/>
          <p:nvPr/>
        </p:nvSpPr>
        <p:spPr>
          <a:xfrm>
            <a:off x="353454" y="2204864"/>
            <a:ext cx="11493248" cy="2308324"/>
          </a:xfrm>
          <a:prstGeom prst="rect">
            <a:avLst/>
          </a:prstGeom>
        </p:spPr>
        <p:txBody>
          <a:bodyPr wrap="square">
            <a:spAutoFit/>
          </a:bodyPr>
          <a:lstStyle/>
          <a:p>
            <a:pPr algn="just">
              <a:lnSpc>
                <a:spcPct val="150000"/>
              </a:lnSpc>
              <a:spcAft>
                <a:spcPts val="0"/>
              </a:spcAft>
            </a:pPr>
            <a:r>
              <a:rPr lang="zh-CN" altLang="zh-CN" sz="2400">
                <a:solidFill>
                  <a:srgbClr val="000000"/>
                </a:solidFill>
                <a:cs typeface="Times New Roman" panose="02020603050405020304" pitchFamily="18" charset="0"/>
              </a:rPr>
              <a:t>• </a:t>
            </a:r>
            <a:r>
              <a:rPr lang="en-US" altLang="zh-CN" sz="2400">
                <a:solidFill>
                  <a:srgbClr val="000000"/>
                </a:solidFill>
                <a:cs typeface="Times New Roman" panose="02020603050405020304" pitchFamily="18" charset="0"/>
              </a:rPr>
              <a:t>Recycling the waste from our increased consumption is better than burning it</a:t>
            </a:r>
            <a:r>
              <a:rPr lang="en-US" altLang="zh-CN" sz="2400">
                <a:solidFill>
                  <a:srgbClr val="000000"/>
                </a:solidFill>
                <a:latin typeface="宋体" panose="02010600030101010101" pitchFamily="2" charset="-122"/>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对我们增加消费产生的垃圾进行回收要好过将其焚烧。</a:t>
            </a:r>
            <a:endParaRPr lang="zh-CN" altLang="zh-CN" sz="1050">
              <a:solidFill>
                <a:srgbClr val="000000"/>
              </a:solidFill>
              <a:cs typeface="Times New Roman" panose="02020603050405020304" pitchFamily="18" charset="0"/>
            </a:endParaRPr>
          </a:p>
          <a:p>
            <a:pPr algn="just">
              <a:lnSpc>
                <a:spcPct val="150000"/>
              </a:lnSpc>
              <a:spcAft>
                <a:spcPts val="0"/>
              </a:spcAft>
            </a:pPr>
            <a:r>
              <a:rPr lang="zh-CN" altLang="zh-CN" sz="2400">
                <a:solidFill>
                  <a:srgbClr val="000000"/>
                </a:solidFill>
                <a:cs typeface="Times New Roman" panose="02020603050405020304" pitchFamily="18" charset="0"/>
              </a:rPr>
              <a:t>• </a:t>
            </a:r>
            <a:r>
              <a:rPr lang="en-US" altLang="zh-CN" sz="2400">
                <a:solidFill>
                  <a:srgbClr val="000000"/>
                </a:solidFill>
                <a:cs typeface="Times New Roman" panose="02020603050405020304" pitchFamily="18" charset="0"/>
              </a:rPr>
              <a:t>The garbage is then taken away and</a:t>
            </a:r>
            <a:r>
              <a:rPr lang="zh-CN" altLang="zh-CN" sz="2400">
                <a:solidFill>
                  <a:srgbClr val="000000"/>
                </a:solidFill>
                <a:cs typeface="Times New Roman" panose="02020603050405020304" pitchFamily="18" charset="0"/>
              </a:rPr>
              <a:t>，</a:t>
            </a:r>
            <a:r>
              <a:rPr lang="en-US" altLang="zh-CN" sz="2400">
                <a:solidFill>
                  <a:srgbClr val="000000"/>
                </a:solidFill>
                <a:cs typeface="Times New Roman" panose="02020603050405020304" pitchFamily="18" charset="0"/>
              </a:rPr>
              <a:t>if possible</a:t>
            </a:r>
            <a:r>
              <a:rPr lang="zh-CN" altLang="zh-CN" sz="2400">
                <a:solidFill>
                  <a:srgbClr val="000000"/>
                </a:solidFill>
                <a:cs typeface="Times New Roman" panose="02020603050405020304" pitchFamily="18" charset="0"/>
              </a:rPr>
              <a:t>，</a:t>
            </a:r>
            <a:r>
              <a:rPr lang="en-US" altLang="zh-CN" sz="2400">
                <a:solidFill>
                  <a:srgbClr val="000000"/>
                </a:solidFill>
                <a:cs typeface="Times New Roman" panose="02020603050405020304" pitchFamily="18" charset="0"/>
              </a:rPr>
              <a:t>recycled</a:t>
            </a:r>
            <a:r>
              <a:rPr lang="en-US" altLang="zh-CN" sz="2400">
                <a:solidFill>
                  <a:srgbClr val="000000"/>
                </a:solidFill>
                <a:latin typeface="宋体" panose="02010600030101010101" pitchFamily="2" charset="-122"/>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然后那些垃圾被运走</a:t>
            </a:r>
            <a:r>
              <a:rPr lang="zh-CN" altLang="zh-CN" sz="24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如果可能的话</a:t>
            </a:r>
            <a:r>
              <a:rPr lang="zh-CN" altLang="zh-CN" sz="24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会被回收利用。</a:t>
            </a:r>
            <a:endParaRPr lang="zh-CN" altLang="zh-CN" sz="1050">
              <a:solidFill>
                <a:srgbClr val="000000"/>
              </a:solidFill>
              <a:cs typeface="Times New Roman" panose="02020603050405020304" pitchFamily="18" charset="0"/>
            </a:endParaRPr>
          </a:p>
        </p:txBody>
      </p:sp>
    </p:spTree>
    <p:extLst>
      <p:ext uri="{BB962C8B-B14F-4D97-AF65-F5344CB8AC3E}">
        <p14:creationId xmlns:p14="http://schemas.microsoft.com/office/powerpoint/2010/main" val="214318025"/>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TS8.EPS" descr="id:2147487170;FounderCES"/>
          <p:cNvPicPr/>
          <p:nvPr/>
        </p:nvPicPr>
        <p:blipFill>
          <a:blip r:embed="rId2"/>
          <a:stretch>
            <a:fillRect/>
          </a:stretch>
        </p:blipFill>
        <p:spPr>
          <a:xfrm>
            <a:off x="443070" y="935354"/>
            <a:ext cx="1008112" cy="342157"/>
          </a:xfrm>
          <a:prstGeom prst="rect">
            <a:avLst/>
          </a:prstGeom>
        </p:spPr>
      </p:pic>
      <p:sp>
        <p:nvSpPr>
          <p:cNvPr id="6" name="内容占位符 5"/>
          <p:cNvSpPr>
            <a:spLocks noGrp="1"/>
          </p:cNvSpPr>
          <p:nvPr>
            <p:ph idx="1"/>
          </p:nvPr>
        </p:nvSpPr>
        <p:spPr>
          <a:xfrm>
            <a:off x="369998" y="692696"/>
            <a:ext cx="11485848" cy="5632311"/>
          </a:xfrm>
        </p:spPr>
        <p:txBody>
          <a:bodyPr/>
          <a:lstStyle/>
          <a:p>
            <a:pPr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occur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主意或想法突然</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）浮现于脑海中，被想起，被想到</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sb comes up with sth</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某人想出（</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答案</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计划</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 occurs to sb to do sth</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某人想到做某事</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 occurs to/strikes/hits sb that...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某人突然想起</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 occurred to me that she didn’t know I had moved into the new house</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我突然想起她不知道我搬了新家。</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 occurred to me that I had left the construction model at home</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我突然想到我已经把这个建筑模型落在了家里。</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Did it occur to you to put on your favourite CD at your birthday party</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你有没有想过在你的生日聚会上播放你最喜欢的</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CD</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680726554"/>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圆角矩形 2"/>
          <p:cNvSpPr/>
          <p:nvPr/>
        </p:nvSpPr>
        <p:spPr bwMode="auto">
          <a:xfrm>
            <a:off x="360854" y="987800"/>
            <a:ext cx="11422984" cy="1805226"/>
          </a:xfrm>
          <a:prstGeom prst="roundRect">
            <a:avLst>
              <a:gd name="adj" fmla="val 5328"/>
            </a:avLst>
          </a:prstGeom>
          <a:solidFill>
            <a:srgbClr val="E6E1EF"/>
          </a:solidFill>
          <a:ln w="19050" algn="ctr">
            <a:noFill/>
            <a:miter lim="800000"/>
          </a:ln>
        </p:spPr>
        <p:txBody>
          <a:bodyPr vert="horz" wrap="square" lIns="91440" tIns="45720" rIns="91440" bIns="45720" numCol="1" rtlCol="0" anchor="ctr" anchorCtr="0" compatLnSpc="1">
            <a:spAutoFit/>
          </a:bodyPr>
          <a:lstStyle/>
          <a:p>
            <a:pPr algn="just">
              <a:lnSpc>
                <a:spcPct val="150000"/>
              </a:lnSpc>
              <a:spcAft>
                <a:spcPts val="0"/>
              </a:spcAft>
            </a:pPr>
            <a:r>
              <a:rPr lang="en-US" altLang="zh-CN" sz="2400">
                <a:solidFill>
                  <a:srgbClr val="000000"/>
                </a:solidFill>
                <a:cs typeface="Times New Roman" panose="02020603050405020304" pitchFamily="18" charset="0"/>
              </a:rPr>
              <a:t>1</a:t>
            </a:r>
            <a:r>
              <a:rPr lang="en-US" altLang="zh-CN" sz="2400">
                <a:solidFill>
                  <a:srgbClr val="000000"/>
                </a:solidFill>
                <a:latin typeface="宋体" panose="02010600030101010101" pitchFamily="2" charset="-122"/>
                <a:cs typeface="Times New Roman" panose="02020603050405020304" pitchFamily="18" charset="0"/>
              </a:rPr>
              <a:t>.</a:t>
            </a:r>
            <a:r>
              <a:rPr lang="zh-CN" altLang="zh-CN" sz="2400" spc="-100">
                <a:solidFill>
                  <a:srgbClr val="000000"/>
                </a:solidFill>
                <a:cs typeface="Times New Roman" panose="02020603050405020304" pitchFamily="18" charset="0"/>
              </a:rPr>
              <a:t>表达</a:t>
            </a:r>
            <a:r>
              <a:rPr lang="en-US" altLang="zh-CN" sz="2400" spc="-100">
                <a:solidFill>
                  <a:srgbClr val="000000"/>
                </a:solidFill>
                <a:latin typeface="宋体" panose="02010600030101010101" pitchFamily="2" charset="-122"/>
                <a:cs typeface="Times New Roman" panose="02020603050405020304" pitchFamily="18" charset="0"/>
              </a:rPr>
              <a:t>“</a:t>
            </a:r>
            <a:r>
              <a:rPr lang="zh-CN" altLang="zh-CN" sz="2400" spc="-100">
                <a:solidFill>
                  <a:srgbClr val="000000"/>
                </a:solidFill>
                <a:cs typeface="Times New Roman" panose="02020603050405020304" pitchFamily="18" charset="0"/>
              </a:rPr>
              <a:t>发生</a:t>
            </a:r>
            <a:r>
              <a:rPr lang="en-US" altLang="zh-CN" sz="2400" spc="-100">
                <a:solidFill>
                  <a:srgbClr val="000000"/>
                </a:solidFill>
                <a:latin typeface="宋体" panose="02010600030101010101" pitchFamily="2" charset="-122"/>
                <a:cs typeface="Times New Roman" panose="02020603050405020304" pitchFamily="18" charset="0"/>
              </a:rPr>
              <a:t>”</a:t>
            </a:r>
            <a:r>
              <a:rPr lang="zh-CN" altLang="zh-CN" sz="2400" spc="-100">
                <a:solidFill>
                  <a:srgbClr val="000000"/>
                </a:solidFill>
                <a:cs typeface="Times New Roman" panose="02020603050405020304" pitchFamily="18" charset="0"/>
              </a:rPr>
              <a:t>之意时，</a:t>
            </a:r>
            <a:r>
              <a:rPr lang="en-US" altLang="zh-CN" sz="2400" spc="-100">
                <a:solidFill>
                  <a:srgbClr val="000000"/>
                </a:solidFill>
                <a:cs typeface="Times New Roman" panose="02020603050405020304" pitchFamily="18" charset="0"/>
              </a:rPr>
              <a:t>occur</a:t>
            </a:r>
            <a:r>
              <a:rPr lang="zh-CN" altLang="zh-CN" sz="2400" spc="-100">
                <a:solidFill>
                  <a:srgbClr val="000000"/>
                </a:solidFill>
                <a:cs typeface="Times New Roman" panose="02020603050405020304" pitchFamily="18" charset="0"/>
              </a:rPr>
              <a:t>与</a:t>
            </a:r>
            <a:r>
              <a:rPr lang="en-US" altLang="zh-CN" sz="2400" spc="-100">
                <a:solidFill>
                  <a:srgbClr val="000000"/>
                </a:solidFill>
                <a:cs typeface="Times New Roman" panose="02020603050405020304" pitchFamily="18" charset="0"/>
              </a:rPr>
              <a:t>happen</a:t>
            </a:r>
            <a:r>
              <a:rPr lang="zh-CN" altLang="zh-CN" sz="2400" spc="-100">
                <a:solidFill>
                  <a:srgbClr val="000000"/>
                </a:solidFill>
                <a:cs typeface="Times New Roman" panose="02020603050405020304" pitchFamily="18" charset="0"/>
              </a:rPr>
              <a:t>可以互换；另外</a:t>
            </a:r>
            <a:r>
              <a:rPr lang="en-US" altLang="zh-CN" sz="2400" spc="-100">
                <a:solidFill>
                  <a:srgbClr val="000000"/>
                </a:solidFill>
                <a:cs typeface="Times New Roman" panose="02020603050405020304" pitchFamily="18" charset="0"/>
              </a:rPr>
              <a:t>occur</a:t>
            </a:r>
            <a:r>
              <a:rPr lang="zh-CN" altLang="zh-CN" sz="2400" spc="-100">
                <a:solidFill>
                  <a:srgbClr val="000000"/>
                </a:solidFill>
                <a:cs typeface="Times New Roman" panose="02020603050405020304" pitchFamily="18" charset="0"/>
              </a:rPr>
              <a:t>，</a:t>
            </a:r>
            <a:r>
              <a:rPr lang="en-US" altLang="zh-CN" sz="2400" spc="-100">
                <a:solidFill>
                  <a:srgbClr val="000000"/>
                </a:solidFill>
                <a:cs typeface="Times New Roman" panose="02020603050405020304" pitchFamily="18" charset="0"/>
              </a:rPr>
              <a:t>happen</a:t>
            </a:r>
            <a:r>
              <a:rPr lang="zh-CN" altLang="zh-CN" sz="2400" spc="-100">
                <a:solidFill>
                  <a:srgbClr val="000000"/>
                </a:solidFill>
                <a:cs typeface="Times New Roman" panose="02020603050405020304" pitchFamily="18" charset="0"/>
              </a:rPr>
              <a:t>，</a:t>
            </a:r>
            <a:r>
              <a:rPr lang="en-US" altLang="zh-CN" sz="2400" spc="-100">
                <a:solidFill>
                  <a:srgbClr val="000000"/>
                </a:solidFill>
                <a:cs typeface="Times New Roman" panose="02020603050405020304" pitchFamily="18" charset="0"/>
              </a:rPr>
              <a:t>take place</a:t>
            </a:r>
            <a:r>
              <a:rPr lang="zh-CN" altLang="zh-CN" sz="2400" spc="-100">
                <a:solidFill>
                  <a:srgbClr val="000000"/>
                </a:solidFill>
                <a:cs typeface="Times New Roman" panose="02020603050405020304" pitchFamily="18" charset="0"/>
              </a:rPr>
              <a:t>，</a:t>
            </a:r>
            <a:r>
              <a:rPr lang="en-US" altLang="zh-CN" sz="2400" spc="-100">
                <a:solidFill>
                  <a:srgbClr val="000000"/>
                </a:solidFill>
                <a:cs typeface="Times New Roman" panose="02020603050405020304" pitchFamily="18" charset="0"/>
              </a:rPr>
              <a:t>break out</a:t>
            </a:r>
            <a:r>
              <a:rPr lang="zh-CN" altLang="zh-CN" sz="2400" spc="-100">
                <a:solidFill>
                  <a:srgbClr val="000000"/>
                </a:solidFill>
                <a:cs typeface="Times New Roman" panose="02020603050405020304" pitchFamily="18" charset="0"/>
              </a:rPr>
              <a:t>等表示</a:t>
            </a:r>
            <a:r>
              <a:rPr lang="en-US" altLang="zh-CN" sz="2400" spc="-100">
                <a:solidFill>
                  <a:srgbClr val="000000"/>
                </a:solidFill>
                <a:latin typeface="宋体" panose="02010600030101010101" pitchFamily="2" charset="-122"/>
                <a:cs typeface="Times New Roman" panose="02020603050405020304" pitchFamily="18" charset="0"/>
              </a:rPr>
              <a:t>“</a:t>
            </a:r>
            <a:r>
              <a:rPr lang="zh-CN" altLang="zh-CN" sz="2400" spc="-100">
                <a:solidFill>
                  <a:srgbClr val="000000"/>
                </a:solidFill>
                <a:cs typeface="Times New Roman" panose="02020603050405020304" pitchFamily="18" charset="0"/>
              </a:rPr>
              <a:t>发生；爆发</a:t>
            </a:r>
            <a:r>
              <a:rPr lang="en-US" altLang="zh-CN" sz="2400" spc="-100">
                <a:solidFill>
                  <a:srgbClr val="000000"/>
                </a:solidFill>
                <a:latin typeface="宋体" panose="02010600030101010101" pitchFamily="2" charset="-122"/>
                <a:cs typeface="Times New Roman" panose="02020603050405020304" pitchFamily="18" charset="0"/>
              </a:rPr>
              <a:t>”</a:t>
            </a:r>
            <a:r>
              <a:rPr lang="zh-CN" altLang="zh-CN" sz="2400" spc="-100">
                <a:solidFill>
                  <a:srgbClr val="000000"/>
                </a:solidFill>
                <a:cs typeface="Times New Roman" panose="02020603050405020304" pitchFamily="18" charset="0"/>
              </a:rPr>
              <a:t>的</a:t>
            </a:r>
            <a:r>
              <a:rPr lang="zh-CN" altLang="zh-CN" sz="2400">
                <a:solidFill>
                  <a:srgbClr val="000000"/>
                </a:solidFill>
                <a:cs typeface="Times New Roman" panose="02020603050405020304" pitchFamily="18" charset="0"/>
              </a:rPr>
              <a:t>单词或短语都不能用于被动语态或进行时态。</a:t>
            </a:r>
            <a:endParaRPr lang="zh-CN" altLang="zh-CN" sz="1050">
              <a:solidFill>
                <a:srgbClr val="000000"/>
              </a:solidFill>
              <a:cs typeface="Times New Roman" panose="02020603050405020304" pitchFamily="18" charset="0"/>
            </a:endParaRPr>
          </a:p>
          <a:p>
            <a:pPr algn="just">
              <a:lnSpc>
                <a:spcPct val="150000"/>
              </a:lnSpc>
              <a:spcAft>
                <a:spcPts val="0"/>
              </a:spcAft>
            </a:pPr>
            <a:r>
              <a:rPr lang="en-US" altLang="zh-CN" sz="2400">
                <a:solidFill>
                  <a:srgbClr val="000000"/>
                </a:solidFill>
                <a:cs typeface="Times New Roman" panose="02020603050405020304" pitchFamily="18" charset="0"/>
              </a:rPr>
              <a:t>2</a:t>
            </a:r>
            <a:r>
              <a:rPr lang="en-US" altLang="zh-CN" sz="2400">
                <a:solidFill>
                  <a:srgbClr val="000000"/>
                </a:solidFill>
                <a:latin typeface="宋体" panose="02010600030101010101" pitchFamily="2" charset="-122"/>
                <a:cs typeface="Times New Roman" panose="02020603050405020304" pitchFamily="18" charset="0"/>
              </a:rPr>
              <a:t>.</a:t>
            </a:r>
            <a:r>
              <a:rPr lang="en-US" altLang="zh-CN" sz="2400">
                <a:solidFill>
                  <a:srgbClr val="000000"/>
                </a:solidFill>
                <a:cs typeface="Times New Roman" panose="02020603050405020304" pitchFamily="18" charset="0"/>
              </a:rPr>
              <a:t>occur</a:t>
            </a:r>
            <a:r>
              <a:rPr lang="zh-CN" altLang="zh-CN" sz="2400">
                <a:solidFill>
                  <a:srgbClr val="000000"/>
                </a:solidFill>
                <a:cs typeface="Times New Roman" panose="02020603050405020304" pitchFamily="18" charset="0"/>
              </a:rPr>
              <a:t>结构中主语不能是人，而是想到的事情或</a:t>
            </a:r>
            <a:r>
              <a:rPr lang="en-US" altLang="zh-CN" sz="2400">
                <a:solidFill>
                  <a:srgbClr val="000000"/>
                </a:solidFill>
                <a:cs typeface="Times New Roman" panose="02020603050405020304" pitchFamily="18" charset="0"/>
              </a:rPr>
              <a:t>it</a:t>
            </a:r>
            <a:r>
              <a:rPr lang="zh-CN" altLang="zh-CN" sz="2400">
                <a:solidFill>
                  <a:srgbClr val="000000"/>
                </a:solidFill>
                <a:cs typeface="Times New Roman" panose="02020603050405020304" pitchFamily="18" charset="0"/>
              </a:rPr>
              <a:t>作形式主语</a:t>
            </a:r>
            <a:r>
              <a:rPr lang="zh-CN" altLang="zh-CN" sz="2400" smtClean="0">
                <a:solidFill>
                  <a:srgbClr val="000000"/>
                </a:solidFill>
                <a:cs typeface="Times New Roman" panose="02020603050405020304" pitchFamily="18" charset="0"/>
              </a:rPr>
              <a:t>。</a:t>
            </a:r>
            <a:endParaRPr lang="zh-CN" altLang="zh-CN" sz="1050">
              <a:solidFill>
                <a:srgbClr val="000000"/>
              </a:solidFill>
              <a:cs typeface="Times New Roman" panose="02020603050405020304" pitchFamily="18" charset="0"/>
            </a:endParaRPr>
          </a:p>
        </p:txBody>
      </p:sp>
      <p:pic>
        <p:nvPicPr>
          <p:cNvPr id="4" name="知识拓展小.EPS" descr="id:2147487177;FounderCES"/>
          <p:cNvPicPr/>
          <p:nvPr/>
        </p:nvPicPr>
        <p:blipFill>
          <a:blip r:embed="rId2"/>
          <a:stretch>
            <a:fillRect/>
          </a:stretch>
        </p:blipFill>
        <p:spPr>
          <a:xfrm>
            <a:off x="622598" y="756078"/>
            <a:ext cx="2088232" cy="410579"/>
          </a:xfrm>
          <a:prstGeom prst="rect">
            <a:avLst/>
          </a:prstGeom>
        </p:spPr>
      </p:pic>
      <p:sp>
        <p:nvSpPr>
          <p:cNvPr id="2" name="内容占位符 1"/>
          <p:cNvSpPr>
            <a:spLocks noGrp="1"/>
          </p:cNvSpPr>
          <p:nvPr>
            <p:ph idx="1"/>
          </p:nvPr>
        </p:nvSpPr>
        <p:spPr>
          <a:xfrm>
            <a:off x="360854" y="2780928"/>
            <a:ext cx="11485848" cy="1130246"/>
          </a:xfrm>
        </p:spPr>
        <p:txBody>
          <a:bodyPr/>
          <a:lstStyle/>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If headaches only occur at night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lack of fresh air and oxygen is often the cause</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如果头痛仅仅发生在晚上</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缺乏新鲜空气和氧气往往是原因</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圆角矩形 4"/>
          <p:cNvSpPr/>
          <p:nvPr/>
        </p:nvSpPr>
        <p:spPr bwMode="auto">
          <a:xfrm>
            <a:off x="360854" y="4314978"/>
            <a:ext cx="11422984" cy="592967"/>
          </a:xfrm>
          <a:prstGeom prst="roundRect">
            <a:avLst>
              <a:gd name="adj" fmla="val 5328"/>
            </a:avLst>
          </a:prstGeom>
          <a:solidFill>
            <a:srgbClr val="E6E1EF"/>
          </a:solidFill>
          <a:ln w="19050" algn="ctr">
            <a:noFill/>
            <a:miter lim="800000"/>
          </a:ln>
        </p:spPr>
        <p:txBody>
          <a:bodyPr vert="horz" wrap="square" lIns="91440" tIns="45720" rIns="91440" bIns="45720" numCol="1" rtlCol="0" anchor="ctr" anchorCtr="0" compatLnSpc="1">
            <a:spAutoFit/>
          </a:bodyPr>
          <a:lstStyle/>
          <a:p>
            <a:pPr algn="just">
              <a:lnSpc>
                <a:spcPct val="150000"/>
              </a:lnSpc>
              <a:spcAft>
                <a:spcPts val="0"/>
              </a:spcAft>
            </a:pPr>
            <a:r>
              <a:rPr lang="en-US" altLang="zh-CN" sz="2400">
                <a:solidFill>
                  <a:srgbClr val="000000"/>
                </a:solidFill>
                <a:cs typeface="Times New Roman" panose="02020603050405020304" pitchFamily="18" charset="0"/>
              </a:rPr>
              <a:t>occurrence </a:t>
            </a:r>
            <a:r>
              <a:rPr lang="en-US" altLang="zh-CN" sz="2400" i="1">
                <a:solidFill>
                  <a:srgbClr val="000000"/>
                </a:solidFill>
                <a:cs typeface="Times New Roman" panose="02020603050405020304" pitchFamily="18" charset="0"/>
              </a:rPr>
              <a:t>n</a:t>
            </a:r>
            <a:r>
              <a:rPr lang="en-US" altLang="zh-CN" sz="2400">
                <a:solidFill>
                  <a:srgbClr val="000000"/>
                </a:solidFill>
                <a:latin typeface="宋体" panose="02010600030101010101" pitchFamily="2" charset="-122"/>
                <a:cs typeface="Times New Roman" panose="02020603050405020304" pitchFamily="18" charset="0"/>
              </a:rPr>
              <a:t>.</a:t>
            </a:r>
            <a:r>
              <a:rPr lang="en-US" altLang="zh-CN" sz="2400">
                <a:solidFill>
                  <a:srgbClr val="000000"/>
                </a:solidFill>
                <a:cs typeface="Times New Roman" panose="02020603050405020304" pitchFamily="18" charset="0"/>
              </a:rPr>
              <a:t> </a:t>
            </a:r>
            <a:r>
              <a:rPr lang="zh-CN" altLang="zh-CN" sz="2400">
                <a:solidFill>
                  <a:srgbClr val="000000"/>
                </a:solidFill>
                <a:cs typeface="Times New Roman" panose="02020603050405020304" pitchFamily="18" charset="0"/>
              </a:rPr>
              <a:t>出现，发生；发生的事件　</a:t>
            </a:r>
            <a:endParaRPr lang="zh-CN" altLang="zh-CN" sz="1050">
              <a:solidFill>
                <a:srgbClr val="000000"/>
              </a:solidFill>
              <a:cs typeface="Times New Roman" panose="02020603050405020304" pitchFamily="18" charset="0"/>
            </a:endParaRPr>
          </a:p>
        </p:txBody>
      </p:sp>
      <p:pic>
        <p:nvPicPr>
          <p:cNvPr id="6" name="知识拓展小.EPS" descr="id:2147487177;FounderCES"/>
          <p:cNvPicPr/>
          <p:nvPr/>
        </p:nvPicPr>
        <p:blipFill>
          <a:blip r:embed="rId2"/>
          <a:stretch>
            <a:fillRect/>
          </a:stretch>
        </p:blipFill>
        <p:spPr>
          <a:xfrm>
            <a:off x="622598" y="4026946"/>
            <a:ext cx="2088232" cy="410579"/>
          </a:xfrm>
          <a:prstGeom prst="rect">
            <a:avLst/>
          </a:prstGeom>
        </p:spPr>
      </p:pic>
      <p:sp>
        <p:nvSpPr>
          <p:cNvPr id="7" name="内容占位符 1"/>
          <p:cNvSpPr txBox="1">
            <a:spLocks/>
          </p:cNvSpPr>
          <p:nvPr/>
        </p:nvSpPr>
        <p:spPr bwMode="auto">
          <a:xfrm>
            <a:off x="360854" y="4891042"/>
            <a:ext cx="11485848"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zh-CN" altLang="zh-CN" b="1" spc="-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spc="-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occurrence of such things is by no means fortuitous</a:t>
            </a:r>
            <a:r>
              <a:rPr lang="en-US" altLang="zh-CN" b="1" spc="-1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pc="-1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出现这种事情绝不是偶然的。</a:t>
            </a:r>
            <a:endParaRPr lang="zh-CN" altLang="zh-CN" sz="1050" spc="-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4144884430"/>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圆角矩形 5"/>
          <p:cNvSpPr/>
          <p:nvPr/>
        </p:nvSpPr>
        <p:spPr bwMode="auto">
          <a:xfrm>
            <a:off x="353453" y="1601980"/>
            <a:ext cx="11449272" cy="637551"/>
          </a:xfrm>
          <a:prstGeom prst="roundRect">
            <a:avLst/>
          </a:prstGeom>
          <a:solidFill>
            <a:srgbClr val="D3ECE9"/>
          </a:solidFill>
          <a:ln w="19050" algn="ctr">
            <a:noFill/>
            <a:miter lim="800000"/>
          </a:ln>
        </p:spPr>
        <p:txBody>
          <a:bodyPr vert="horz" wrap="square" lIns="91440" tIns="45720" rIns="91440" bIns="45720" numCol="1" rtlCol="0" anchor="ctr" anchorCtr="0" compatLnSpc="1">
            <a:spAutoFit/>
          </a:bodyPr>
          <a:lstStyle/>
          <a:p>
            <a:pPr algn="just">
              <a:lnSpc>
                <a:spcPct val="150000"/>
              </a:lnSpc>
              <a:spcAft>
                <a:spcPts val="0"/>
              </a:spcAft>
            </a:pPr>
            <a:r>
              <a:rPr lang="en-US" altLang="zh-CN" sz="2400">
                <a:solidFill>
                  <a:srgbClr val="000000"/>
                </a:solidFill>
                <a:cs typeface="Times New Roman" panose="02020603050405020304" pitchFamily="18" charset="0"/>
              </a:rPr>
              <a:t>Now</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the</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trees</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have</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a</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survival</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rate</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of</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85</a:t>
            </a:r>
            <a:r>
              <a:rPr lang="zh-CN" altLang="zh-CN" sz="2400">
                <a:solidFill>
                  <a:srgbClr val="000000"/>
                </a:solidFill>
                <a:cs typeface="Times New Roman" panose="02020603050405020304" pitchFamily="18" charset="0"/>
              </a:rPr>
              <a:t>％</a:t>
            </a:r>
            <a:r>
              <a:rPr lang="en-US" altLang="zh-CN" sz="2400">
                <a:solidFill>
                  <a:srgbClr val="000000"/>
                </a:solidFill>
                <a:latin typeface="宋体" panose="02010600030101010101" pitchFamily="2" charset="-122"/>
                <a:cs typeface="Times New Roman" panose="02020603050405020304" pitchFamily="18" charset="0"/>
              </a:rPr>
              <a:t>.</a:t>
            </a:r>
            <a:r>
              <a:rPr lang="en-US" altLang="zh-CN" sz="2400">
                <a:solidFill>
                  <a:srgbClr val="000000"/>
                </a:solidFill>
                <a:ea typeface="楷体" panose="02010609060101010101" pitchFamily="49" charset="-122"/>
                <a:cs typeface="Times New Roman" panose="02020603050405020304" pitchFamily="18" charset="0"/>
              </a:rPr>
              <a:t> </a:t>
            </a:r>
            <a:r>
              <a:rPr lang="zh-CN" altLang="zh-CN" sz="2400">
                <a:solidFill>
                  <a:srgbClr val="000000"/>
                </a:solidFill>
                <a:ea typeface="楷体" panose="02010609060101010101" pitchFamily="49" charset="-122"/>
                <a:cs typeface="Times New Roman" panose="02020603050405020304" pitchFamily="18" charset="0"/>
              </a:rPr>
              <a:t>现在树木的成活率为</a:t>
            </a:r>
            <a:r>
              <a:rPr lang="en-US" altLang="zh-CN" sz="2400">
                <a:solidFill>
                  <a:srgbClr val="000000"/>
                </a:solidFill>
                <a:cs typeface="Times New Roman" panose="02020603050405020304" pitchFamily="18" charset="0"/>
              </a:rPr>
              <a:t>85</a:t>
            </a:r>
            <a:r>
              <a:rPr lang="zh-CN" altLang="zh-CN" sz="2400">
                <a:solidFill>
                  <a:srgbClr val="000000"/>
                </a:solidFill>
                <a:cs typeface="Times New Roman" panose="02020603050405020304" pitchFamily="18" charset="0"/>
              </a:rPr>
              <a:t>％</a:t>
            </a:r>
            <a:r>
              <a:rPr lang="zh-CN" altLang="zh-CN" sz="2400" smtClean="0">
                <a:solidFill>
                  <a:srgbClr val="000000"/>
                </a:solidFill>
                <a:ea typeface="楷体" panose="02010609060101010101" pitchFamily="49" charset="-122"/>
                <a:cs typeface="Times New Roman" panose="02020603050405020304" pitchFamily="18" charset="0"/>
              </a:rPr>
              <a:t>。</a:t>
            </a:r>
            <a:endParaRPr lang="zh-CN" altLang="zh-CN" sz="1050">
              <a:solidFill>
                <a:srgbClr val="000000"/>
              </a:solidFill>
              <a:cs typeface="Times New Roman" panose="02020603050405020304" pitchFamily="18" charset="0"/>
            </a:endParaRPr>
          </a:p>
        </p:txBody>
      </p:sp>
      <p:grpSp>
        <p:nvGrpSpPr>
          <p:cNvPr id="7" name="组合 6"/>
          <p:cNvGrpSpPr/>
          <p:nvPr/>
        </p:nvGrpSpPr>
        <p:grpSpPr>
          <a:xfrm>
            <a:off x="555339" y="1366646"/>
            <a:ext cx="11151159" cy="598551"/>
            <a:chOff x="555339" y="1278285"/>
            <a:chExt cx="11151159" cy="598551"/>
          </a:xfrm>
        </p:grpSpPr>
        <p:pic>
          <p:nvPicPr>
            <p:cNvPr id="8" name="教材原句S.EPS" descr="id:2147487282;FounderCES"/>
            <p:cNvPicPr/>
            <p:nvPr/>
          </p:nvPicPr>
          <p:blipFill rotWithShape="1">
            <a:blip r:embed="rId2"/>
            <a:srcRect l="3668" t="38852" r="22718" b="42104"/>
            <a:stretch/>
          </p:blipFill>
          <p:spPr>
            <a:xfrm>
              <a:off x="679748" y="1414575"/>
              <a:ext cx="9452098" cy="145278"/>
            </a:xfrm>
            <a:prstGeom prst="rect">
              <a:avLst/>
            </a:prstGeom>
          </p:spPr>
        </p:pic>
        <p:pic>
          <p:nvPicPr>
            <p:cNvPr id="9" name="教材原句S.EPS" descr="id:2147487282;FounderCES"/>
            <p:cNvPicPr/>
            <p:nvPr/>
          </p:nvPicPr>
          <p:blipFill rotWithShape="1">
            <a:blip r:embed="rId2"/>
            <a:srcRect l="77581"/>
            <a:stretch/>
          </p:blipFill>
          <p:spPr>
            <a:xfrm>
              <a:off x="10122321" y="1278285"/>
              <a:ext cx="1584177" cy="419828"/>
            </a:xfrm>
            <a:prstGeom prst="rect">
              <a:avLst/>
            </a:prstGeom>
          </p:spPr>
        </p:pic>
        <p:pic>
          <p:nvPicPr>
            <p:cNvPr id="10" name="教材原句S.EPS" descr="id:2147487163;FounderCES"/>
            <p:cNvPicPr/>
            <p:nvPr/>
          </p:nvPicPr>
          <p:blipFill rotWithShape="1">
            <a:blip r:embed="rId2"/>
            <a:srcRect r="98192" b="-43246"/>
            <a:stretch/>
          </p:blipFill>
          <p:spPr>
            <a:xfrm>
              <a:off x="555339" y="1287810"/>
              <a:ext cx="130250" cy="589026"/>
            </a:xfrm>
            <a:prstGeom prst="rect">
              <a:avLst/>
            </a:prstGeom>
          </p:spPr>
        </p:pic>
      </p:grpSp>
      <p:sp>
        <p:nvSpPr>
          <p:cNvPr id="3" name="内容占位符 2"/>
          <p:cNvSpPr>
            <a:spLocks noGrp="1"/>
          </p:cNvSpPr>
          <p:nvPr>
            <p:ph idx="1"/>
          </p:nvPr>
        </p:nvSpPr>
        <p:spPr>
          <a:xfrm>
            <a:off x="360854" y="746120"/>
            <a:ext cx="11485848" cy="576248"/>
          </a:xfrm>
        </p:spPr>
        <p:txBody>
          <a:bodyPr/>
          <a:lstStyle/>
          <a:p>
            <a:pPr hangingPunct="0">
              <a:spcAft>
                <a:spcPts val="0"/>
              </a:spcAft>
            </a:pPr>
            <a:r>
              <a:rPr lang="en-US" altLang="zh-CN" b="1">
                <a:solidFill>
                  <a:srgbClr val="223F99"/>
                </a:solidFill>
                <a:latin typeface="Times New Roman" panose="02020603050405020304" pitchFamily="18" charset="0"/>
                <a:ea typeface="宋体" panose="02010600030101010101" pitchFamily="2" charset="-122"/>
                <a:cs typeface="Times New Roman" panose="02020603050405020304" pitchFamily="18" charset="0"/>
              </a:rPr>
              <a:t>survival </a:t>
            </a:r>
            <a:r>
              <a:rPr lang="en-US" altLang="zh-CN" b="1" i="1">
                <a:solidFill>
                  <a:srgbClr val="223F99"/>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a:solidFill>
                  <a:srgbClr val="223F99"/>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223F99"/>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a:solidFill>
                  <a:srgbClr val="223F99"/>
                </a:solidFill>
                <a:latin typeface="Times New Roman" panose="02020603050405020304" pitchFamily="18" charset="0"/>
                <a:ea typeface="黑体" panose="02010609060101010101" pitchFamily="49" charset="-122"/>
                <a:cs typeface="Times New Roman" panose="02020603050405020304" pitchFamily="18" charset="0"/>
              </a:rPr>
              <a:t>继续生存</a:t>
            </a:r>
            <a:r>
              <a:rPr lang="zh-CN" altLang="zh-CN" b="1">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幸存</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2" name="矩形 1"/>
          <p:cNvSpPr/>
          <p:nvPr/>
        </p:nvSpPr>
        <p:spPr>
          <a:xfrm>
            <a:off x="360854" y="2204864"/>
            <a:ext cx="11485848" cy="1200329"/>
          </a:xfrm>
          <a:prstGeom prst="rect">
            <a:avLst/>
          </a:prstGeom>
        </p:spPr>
        <p:txBody>
          <a:bodyPr wrap="square">
            <a:spAutoFit/>
          </a:bodyPr>
          <a:lstStyle/>
          <a:p>
            <a:pPr algn="just">
              <a:lnSpc>
                <a:spcPct val="150000"/>
              </a:lnSpc>
              <a:spcAft>
                <a:spcPts val="0"/>
              </a:spcAft>
            </a:pPr>
            <a:r>
              <a:rPr lang="zh-CN" altLang="zh-CN" sz="2400">
                <a:solidFill>
                  <a:srgbClr val="000000"/>
                </a:solidFill>
                <a:cs typeface="Times New Roman" panose="02020603050405020304" pitchFamily="18" charset="0"/>
              </a:rPr>
              <a:t>• </a:t>
            </a:r>
            <a:r>
              <a:rPr lang="en-US" altLang="zh-CN" sz="2400">
                <a:solidFill>
                  <a:srgbClr val="000000"/>
                </a:solidFill>
                <a:cs typeface="Times New Roman" panose="02020603050405020304" pitchFamily="18" charset="0"/>
              </a:rPr>
              <a:t>He was told that he had a one in 500 chance of survival</a:t>
            </a:r>
            <a:r>
              <a:rPr lang="en-US" altLang="zh-CN" sz="2400">
                <a:solidFill>
                  <a:srgbClr val="000000"/>
                </a:solidFill>
                <a:latin typeface="宋体" panose="02010600030101010101" pitchFamily="2" charset="-122"/>
                <a:cs typeface="Times New Roman" panose="02020603050405020304" pitchFamily="18" charset="0"/>
              </a:rPr>
              <a:t>.</a:t>
            </a:r>
            <a:r>
              <a:rPr lang="en-US" altLang="zh-CN" sz="2400">
                <a:solidFill>
                  <a:srgbClr val="000000"/>
                </a:solidFill>
                <a:cs typeface="Times New Roman" panose="02020603050405020304" pitchFamily="18" charset="0"/>
              </a:rPr>
              <a:t> </a:t>
            </a:r>
            <a:r>
              <a:rPr lang="zh-CN" altLang="zh-CN" sz="2400">
                <a:solidFill>
                  <a:srgbClr val="000000"/>
                </a:solidFill>
                <a:ea typeface="楷体" panose="02010609060101010101" pitchFamily="49" charset="-122"/>
                <a:cs typeface="Times New Roman" panose="02020603050405020304" pitchFamily="18" charset="0"/>
              </a:rPr>
              <a:t>他被告知有五百分之一的生存机会。</a:t>
            </a:r>
            <a:endParaRPr lang="zh-CN" altLang="zh-CN" sz="1050">
              <a:solidFill>
                <a:srgbClr val="000000"/>
              </a:solidFill>
              <a:cs typeface="Times New Roman" panose="02020603050405020304" pitchFamily="18" charset="0"/>
            </a:endParaRPr>
          </a:p>
        </p:txBody>
      </p:sp>
    </p:spTree>
    <p:extLst>
      <p:ext uri="{BB962C8B-B14F-4D97-AF65-F5344CB8AC3E}">
        <p14:creationId xmlns:p14="http://schemas.microsoft.com/office/powerpoint/2010/main" val="2081438260"/>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圆角矩形 2"/>
          <p:cNvSpPr/>
          <p:nvPr/>
        </p:nvSpPr>
        <p:spPr bwMode="auto">
          <a:xfrm>
            <a:off x="360854" y="993789"/>
            <a:ext cx="11422984" cy="3443323"/>
          </a:xfrm>
          <a:prstGeom prst="roundRect">
            <a:avLst>
              <a:gd name="adj" fmla="val 5328"/>
            </a:avLst>
          </a:prstGeom>
          <a:solidFill>
            <a:srgbClr val="E6E1EF"/>
          </a:solidFill>
          <a:ln w="19050" algn="ctr">
            <a:noFill/>
            <a:miter lim="800000"/>
          </a:ln>
        </p:spPr>
        <p:txBody>
          <a:bodyPr vert="horz" wrap="square" lIns="91440" tIns="45720" rIns="91440" bIns="45720" numCol="1" rtlCol="0" anchor="ctr" anchorCtr="0" compatLnSpc="1">
            <a:spAutoFit/>
          </a:bodyPr>
          <a:lstStyle/>
          <a:p>
            <a:pPr algn="just">
              <a:lnSpc>
                <a:spcPct val="150000"/>
              </a:lnSpc>
              <a:spcAft>
                <a:spcPts val="0"/>
              </a:spcAft>
            </a:pPr>
            <a:r>
              <a:rPr lang="en-US" altLang="zh-CN" sz="2400">
                <a:solidFill>
                  <a:srgbClr val="000000"/>
                </a:solidFill>
                <a:cs typeface="Times New Roman" panose="02020603050405020304" pitchFamily="18" charset="0"/>
              </a:rPr>
              <a:t>1</a:t>
            </a:r>
            <a:r>
              <a:rPr lang="en-US" altLang="zh-CN" sz="2400">
                <a:solidFill>
                  <a:srgbClr val="000000"/>
                </a:solidFill>
                <a:latin typeface="宋体" panose="02010600030101010101" pitchFamily="2" charset="-122"/>
                <a:cs typeface="Times New Roman" panose="02020603050405020304" pitchFamily="18" charset="0"/>
              </a:rPr>
              <a:t>.</a:t>
            </a:r>
            <a:r>
              <a:rPr lang="en-US" altLang="zh-CN" sz="2400">
                <a:solidFill>
                  <a:srgbClr val="000000"/>
                </a:solidFill>
                <a:cs typeface="Times New Roman" panose="02020603050405020304" pitchFamily="18" charset="0"/>
              </a:rPr>
              <a:t>survive </a:t>
            </a:r>
            <a:r>
              <a:rPr lang="en-US" altLang="zh-CN" sz="2400" i="1">
                <a:solidFill>
                  <a:srgbClr val="000000"/>
                </a:solidFill>
                <a:cs typeface="Times New Roman" panose="02020603050405020304" pitchFamily="18" charset="0"/>
              </a:rPr>
              <a:t>v</a:t>
            </a:r>
            <a:r>
              <a:rPr lang="en-US" altLang="zh-CN" sz="2400">
                <a:solidFill>
                  <a:srgbClr val="000000"/>
                </a:solidFill>
                <a:latin typeface="宋体" panose="02010600030101010101" pitchFamily="2" charset="-122"/>
                <a:cs typeface="Times New Roman" panose="02020603050405020304" pitchFamily="18" charset="0"/>
              </a:rPr>
              <a:t>.</a:t>
            </a:r>
            <a:r>
              <a:rPr lang="en-US" altLang="zh-CN" sz="2400">
                <a:solidFill>
                  <a:srgbClr val="000000"/>
                </a:solidFill>
                <a:cs typeface="Times New Roman" panose="02020603050405020304" pitchFamily="18" charset="0"/>
              </a:rPr>
              <a:t> </a:t>
            </a:r>
            <a:r>
              <a:rPr lang="zh-CN" altLang="zh-CN" sz="2400">
                <a:solidFill>
                  <a:srgbClr val="000000"/>
                </a:solidFill>
                <a:cs typeface="Times New Roman" panose="02020603050405020304" pitchFamily="18" charset="0"/>
              </a:rPr>
              <a:t>生存，存活</a:t>
            </a:r>
            <a:endParaRPr lang="zh-CN" altLang="zh-CN" sz="1050">
              <a:solidFill>
                <a:srgbClr val="000000"/>
              </a:solidFill>
              <a:cs typeface="Times New Roman" panose="02020603050405020304" pitchFamily="18" charset="0"/>
            </a:endParaRPr>
          </a:p>
          <a:p>
            <a:pPr algn="just">
              <a:lnSpc>
                <a:spcPct val="150000"/>
              </a:lnSpc>
              <a:spcAft>
                <a:spcPts val="0"/>
              </a:spcAft>
            </a:pPr>
            <a:r>
              <a:rPr lang="en-US" altLang="zh-CN" sz="2400">
                <a:solidFill>
                  <a:srgbClr val="000000"/>
                </a:solidFill>
                <a:cs typeface="Times New Roman" panose="02020603050405020304" pitchFamily="18" charset="0"/>
              </a:rPr>
              <a:t>survive sth</a:t>
            </a:r>
            <a:r>
              <a:rPr lang="zh-CN" altLang="zh-CN" sz="2400">
                <a:solidFill>
                  <a:srgbClr val="000000"/>
                </a:solidFill>
                <a:cs typeface="Times New Roman" panose="02020603050405020304" pitchFamily="18" charset="0"/>
              </a:rPr>
              <a:t>在</a:t>
            </a:r>
            <a:r>
              <a:rPr lang="en-US" altLang="zh-CN" sz="2400">
                <a:solidFill>
                  <a:srgbClr val="000000"/>
                </a:solidFill>
                <a:latin typeface="宋体" panose="02010600030101010101" pitchFamily="2" charset="-122"/>
                <a:cs typeface="Times New Roman" panose="02020603050405020304" pitchFamily="18" charset="0"/>
              </a:rPr>
              <a:t>……</a:t>
            </a:r>
            <a:r>
              <a:rPr lang="zh-CN" altLang="zh-CN" sz="2400">
                <a:solidFill>
                  <a:srgbClr val="000000"/>
                </a:solidFill>
                <a:cs typeface="Times New Roman" panose="02020603050405020304" pitchFamily="18" charset="0"/>
              </a:rPr>
              <a:t>之后仍生存下来，从</a:t>
            </a:r>
            <a:r>
              <a:rPr lang="en-US" altLang="zh-CN" sz="2400">
                <a:solidFill>
                  <a:srgbClr val="000000"/>
                </a:solidFill>
                <a:latin typeface="宋体" panose="02010600030101010101" pitchFamily="2" charset="-122"/>
                <a:cs typeface="Times New Roman" panose="02020603050405020304" pitchFamily="18" charset="0"/>
              </a:rPr>
              <a:t>……</a:t>
            </a:r>
            <a:r>
              <a:rPr lang="zh-CN" altLang="zh-CN" sz="2400">
                <a:solidFill>
                  <a:srgbClr val="000000"/>
                </a:solidFill>
                <a:cs typeface="Times New Roman" panose="02020603050405020304" pitchFamily="18" charset="0"/>
              </a:rPr>
              <a:t>中逃生</a:t>
            </a:r>
            <a:endParaRPr lang="zh-CN" altLang="zh-CN" sz="1050">
              <a:solidFill>
                <a:srgbClr val="000000"/>
              </a:solidFill>
              <a:cs typeface="Times New Roman" panose="02020603050405020304" pitchFamily="18" charset="0"/>
            </a:endParaRPr>
          </a:p>
          <a:p>
            <a:pPr algn="just">
              <a:lnSpc>
                <a:spcPct val="150000"/>
              </a:lnSpc>
              <a:spcAft>
                <a:spcPts val="0"/>
              </a:spcAft>
            </a:pPr>
            <a:r>
              <a:rPr lang="en-US" altLang="zh-CN" sz="2400">
                <a:solidFill>
                  <a:srgbClr val="000000"/>
                </a:solidFill>
                <a:cs typeface="Times New Roman" panose="02020603050405020304" pitchFamily="18" charset="0"/>
              </a:rPr>
              <a:t>survive sb </a:t>
            </a:r>
            <a:r>
              <a:rPr lang="zh-CN" altLang="zh-CN" sz="2400">
                <a:solidFill>
                  <a:srgbClr val="000000"/>
                </a:solidFill>
                <a:cs typeface="Times New Roman" panose="02020603050405020304" pitchFamily="18" charset="0"/>
              </a:rPr>
              <a:t>（</a:t>
            </a:r>
            <a:r>
              <a:rPr lang="en-US" altLang="zh-CN" sz="2400">
                <a:solidFill>
                  <a:srgbClr val="000000"/>
                </a:solidFill>
                <a:cs typeface="Times New Roman" panose="02020603050405020304" pitchFamily="18" charset="0"/>
              </a:rPr>
              <a:t>by...</a:t>
            </a:r>
            <a:r>
              <a:rPr lang="zh-CN" altLang="zh-CN" sz="2400">
                <a:solidFill>
                  <a:srgbClr val="000000"/>
                </a:solidFill>
                <a:cs typeface="Times New Roman" panose="02020603050405020304" pitchFamily="18" charset="0"/>
              </a:rPr>
              <a:t>） 比</a:t>
            </a:r>
            <a:r>
              <a:rPr lang="en-US" altLang="zh-CN" sz="2400">
                <a:solidFill>
                  <a:srgbClr val="000000"/>
                </a:solidFill>
                <a:latin typeface="宋体" panose="02010600030101010101" pitchFamily="2" charset="-122"/>
                <a:cs typeface="Times New Roman" panose="02020603050405020304" pitchFamily="18" charset="0"/>
              </a:rPr>
              <a:t>……</a:t>
            </a:r>
            <a:r>
              <a:rPr lang="zh-CN" altLang="zh-CN" sz="2400">
                <a:solidFill>
                  <a:srgbClr val="000000"/>
                </a:solidFill>
                <a:cs typeface="Times New Roman" panose="02020603050405020304" pitchFamily="18" charset="0"/>
              </a:rPr>
              <a:t>活得长（</a:t>
            </a:r>
            <a:r>
              <a:rPr lang="zh-CN" altLang="zh-CN" sz="2400">
                <a:solidFill>
                  <a:srgbClr val="000000"/>
                </a:solidFill>
                <a:ea typeface="楷体" panose="02010609060101010101" pitchFamily="49" charset="-122"/>
                <a:cs typeface="Times New Roman" panose="02020603050405020304" pitchFamily="18" charset="0"/>
              </a:rPr>
              <a:t>多长时间</a:t>
            </a:r>
            <a:r>
              <a:rPr lang="zh-CN" altLang="zh-CN" sz="2400">
                <a:solidFill>
                  <a:srgbClr val="000000"/>
                </a:solidFill>
                <a:cs typeface="Times New Roman" panose="02020603050405020304" pitchFamily="18" charset="0"/>
              </a:rPr>
              <a:t>）</a:t>
            </a:r>
            <a:endParaRPr lang="zh-CN" altLang="zh-CN" sz="1050">
              <a:solidFill>
                <a:srgbClr val="000000"/>
              </a:solidFill>
              <a:cs typeface="Times New Roman" panose="02020603050405020304" pitchFamily="18" charset="0"/>
            </a:endParaRPr>
          </a:p>
          <a:p>
            <a:pPr algn="just">
              <a:lnSpc>
                <a:spcPct val="150000"/>
              </a:lnSpc>
              <a:spcAft>
                <a:spcPts val="0"/>
              </a:spcAft>
            </a:pPr>
            <a:r>
              <a:rPr lang="en-US" altLang="zh-CN" sz="2400">
                <a:solidFill>
                  <a:srgbClr val="000000"/>
                </a:solidFill>
                <a:cs typeface="Times New Roman" panose="02020603050405020304" pitchFamily="18" charset="0"/>
              </a:rPr>
              <a:t>survive on sth</a:t>
            </a:r>
            <a:r>
              <a:rPr lang="zh-CN" altLang="zh-CN" sz="2400">
                <a:solidFill>
                  <a:srgbClr val="000000"/>
                </a:solidFill>
                <a:cs typeface="Times New Roman" panose="02020603050405020304" pitchFamily="18" charset="0"/>
              </a:rPr>
              <a:t>靠</a:t>
            </a:r>
            <a:r>
              <a:rPr lang="en-US" altLang="zh-CN" sz="2400">
                <a:solidFill>
                  <a:srgbClr val="000000"/>
                </a:solidFill>
                <a:latin typeface="宋体" panose="02010600030101010101" pitchFamily="2" charset="-122"/>
                <a:cs typeface="Times New Roman" panose="02020603050405020304" pitchFamily="18" charset="0"/>
              </a:rPr>
              <a:t>……</a:t>
            </a:r>
            <a:r>
              <a:rPr lang="zh-CN" altLang="zh-CN" sz="2400">
                <a:solidFill>
                  <a:srgbClr val="000000"/>
                </a:solidFill>
                <a:cs typeface="Times New Roman" panose="02020603050405020304" pitchFamily="18" charset="0"/>
              </a:rPr>
              <a:t>存活下来</a:t>
            </a:r>
            <a:endParaRPr lang="zh-CN" altLang="zh-CN" sz="1050">
              <a:solidFill>
                <a:srgbClr val="000000"/>
              </a:solidFill>
              <a:cs typeface="Times New Roman" panose="02020603050405020304" pitchFamily="18" charset="0"/>
            </a:endParaRPr>
          </a:p>
          <a:p>
            <a:pPr algn="just">
              <a:lnSpc>
                <a:spcPct val="150000"/>
              </a:lnSpc>
              <a:spcAft>
                <a:spcPts val="0"/>
              </a:spcAft>
            </a:pPr>
            <a:r>
              <a:rPr lang="en-US" altLang="zh-CN" sz="2400">
                <a:solidFill>
                  <a:srgbClr val="000000"/>
                </a:solidFill>
                <a:cs typeface="Times New Roman" panose="02020603050405020304" pitchFamily="18" charset="0"/>
              </a:rPr>
              <a:t>survive from sth</a:t>
            </a:r>
            <a:r>
              <a:rPr lang="zh-CN" altLang="zh-CN" sz="2400">
                <a:solidFill>
                  <a:srgbClr val="000000"/>
                </a:solidFill>
                <a:cs typeface="Times New Roman" panose="02020603050405020304" pitchFamily="18" charset="0"/>
              </a:rPr>
              <a:t>从</a:t>
            </a:r>
            <a:r>
              <a:rPr lang="en-US" altLang="zh-CN" sz="2400">
                <a:solidFill>
                  <a:srgbClr val="000000"/>
                </a:solidFill>
                <a:latin typeface="宋体" panose="02010600030101010101" pitchFamily="2" charset="-122"/>
                <a:cs typeface="Times New Roman" panose="02020603050405020304" pitchFamily="18" charset="0"/>
              </a:rPr>
              <a:t>……</a:t>
            </a:r>
            <a:r>
              <a:rPr lang="zh-CN" altLang="zh-CN" sz="2400">
                <a:solidFill>
                  <a:srgbClr val="000000"/>
                </a:solidFill>
                <a:cs typeface="Times New Roman" panose="02020603050405020304" pitchFamily="18" charset="0"/>
              </a:rPr>
              <a:t>存活下来；流传下来</a:t>
            </a:r>
            <a:endParaRPr lang="zh-CN" altLang="zh-CN" sz="1050">
              <a:solidFill>
                <a:srgbClr val="000000"/>
              </a:solidFill>
              <a:cs typeface="Times New Roman" panose="02020603050405020304" pitchFamily="18" charset="0"/>
            </a:endParaRPr>
          </a:p>
          <a:p>
            <a:pPr algn="just">
              <a:lnSpc>
                <a:spcPct val="150000"/>
              </a:lnSpc>
              <a:spcAft>
                <a:spcPts val="0"/>
              </a:spcAft>
            </a:pPr>
            <a:r>
              <a:rPr lang="en-US" altLang="zh-CN" sz="2400">
                <a:solidFill>
                  <a:srgbClr val="000000"/>
                </a:solidFill>
                <a:cs typeface="Times New Roman" panose="02020603050405020304" pitchFamily="18" charset="0"/>
              </a:rPr>
              <a:t>2</a:t>
            </a:r>
            <a:r>
              <a:rPr lang="en-US" altLang="zh-CN" sz="2400">
                <a:solidFill>
                  <a:srgbClr val="000000"/>
                </a:solidFill>
                <a:latin typeface="宋体" panose="02010600030101010101" pitchFamily="2" charset="-122"/>
                <a:cs typeface="Times New Roman" panose="02020603050405020304" pitchFamily="18" charset="0"/>
              </a:rPr>
              <a:t>.</a:t>
            </a:r>
            <a:r>
              <a:rPr lang="en-US" altLang="zh-CN" sz="2400">
                <a:solidFill>
                  <a:srgbClr val="000000"/>
                </a:solidFill>
                <a:cs typeface="Times New Roman" panose="02020603050405020304" pitchFamily="18" charset="0"/>
              </a:rPr>
              <a:t>survivor </a:t>
            </a:r>
            <a:r>
              <a:rPr lang="en-US" altLang="zh-CN" sz="2400" i="1">
                <a:solidFill>
                  <a:srgbClr val="000000"/>
                </a:solidFill>
                <a:cs typeface="Times New Roman" panose="02020603050405020304" pitchFamily="18" charset="0"/>
              </a:rPr>
              <a:t>n</a:t>
            </a:r>
            <a:r>
              <a:rPr lang="en-US" altLang="zh-CN" sz="2400">
                <a:solidFill>
                  <a:srgbClr val="000000"/>
                </a:solidFill>
                <a:latin typeface="宋体" panose="02010600030101010101" pitchFamily="2" charset="-122"/>
                <a:cs typeface="Times New Roman" panose="02020603050405020304" pitchFamily="18" charset="0"/>
              </a:rPr>
              <a:t>.</a:t>
            </a:r>
            <a:r>
              <a:rPr lang="en-US" altLang="zh-CN" sz="2400">
                <a:solidFill>
                  <a:srgbClr val="000000"/>
                </a:solidFill>
                <a:cs typeface="Times New Roman" panose="02020603050405020304" pitchFamily="18" charset="0"/>
              </a:rPr>
              <a:t> </a:t>
            </a:r>
            <a:r>
              <a:rPr lang="zh-CN" altLang="zh-CN" sz="2400">
                <a:solidFill>
                  <a:srgbClr val="000000"/>
                </a:solidFill>
                <a:cs typeface="Times New Roman" panose="02020603050405020304" pitchFamily="18" charset="0"/>
              </a:rPr>
              <a:t>幸存者　</a:t>
            </a:r>
            <a:endParaRPr lang="zh-CN" altLang="zh-CN" sz="1050">
              <a:solidFill>
                <a:srgbClr val="000000"/>
              </a:solidFill>
              <a:cs typeface="Times New Roman" panose="02020603050405020304" pitchFamily="18" charset="0"/>
            </a:endParaRPr>
          </a:p>
        </p:txBody>
      </p:sp>
      <p:pic>
        <p:nvPicPr>
          <p:cNvPr id="4" name="知识拓展小.EPS" descr="id:2147487177;FounderCES"/>
          <p:cNvPicPr/>
          <p:nvPr/>
        </p:nvPicPr>
        <p:blipFill>
          <a:blip r:embed="rId2"/>
          <a:stretch>
            <a:fillRect/>
          </a:stretch>
        </p:blipFill>
        <p:spPr>
          <a:xfrm>
            <a:off x="622598" y="764704"/>
            <a:ext cx="2088232" cy="410579"/>
          </a:xfrm>
          <a:prstGeom prst="rect">
            <a:avLst/>
          </a:prstGeom>
        </p:spPr>
      </p:pic>
    </p:spTree>
    <p:extLst>
      <p:ext uri="{BB962C8B-B14F-4D97-AF65-F5344CB8AC3E}">
        <p14:creationId xmlns:p14="http://schemas.microsoft.com/office/powerpoint/2010/main" val="3865747850"/>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4454233"/>
          </a:xfrm>
        </p:spPr>
        <p:txBody>
          <a:bodyPr/>
          <a:lstStyle/>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Is it enough to have survived for a long time</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存在的时间长就足够了吗</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 is one of the greatest books to survive from the ancient world</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它是在古代世界中流传下来的最伟大的书之一。</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About 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 billion people currently have to survive on less than $1 a day</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目前大约有</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13</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亿人每天的生活费不到</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美元。</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Mr Tanner was survived by his wife and two children</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坦纳先生身后留下了妻子和两个孩子。</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There was only one survivor from the plane crash</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飞机失事中只有一名幸存者</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324471284"/>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圆角矩形 5"/>
          <p:cNvSpPr/>
          <p:nvPr/>
        </p:nvSpPr>
        <p:spPr bwMode="auto">
          <a:xfrm>
            <a:off x="353453" y="1556792"/>
            <a:ext cx="11449272" cy="1250485"/>
          </a:xfrm>
          <a:prstGeom prst="roundRect">
            <a:avLst/>
          </a:prstGeom>
          <a:solidFill>
            <a:srgbClr val="D3ECE9"/>
          </a:solidFill>
          <a:ln w="19050" algn="ctr">
            <a:noFill/>
            <a:miter lim="800000"/>
          </a:ln>
        </p:spPr>
        <p:txBody>
          <a:bodyPr vert="horz" wrap="square" lIns="91440" tIns="45720" rIns="91440" bIns="45720" numCol="1" rtlCol="0" anchor="ctr" anchorCtr="0" compatLnSpc="1">
            <a:spAutoFit/>
          </a:bodyPr>
          <a:lstStyle/>
          <a:p>
            <a:pPr algn="just">
              <a:lnSpc>
                <a:spcPct val="150000"/>
              </a:lnSpc>
              <a:spcAft>
                <a:spcPts val="0"/>
              </a:spcAft>
            </a:pPr>
            <a:r>
              <a:rPr lang="en-US" altLang="zh-CN" sz="2400">
                <a:solidFill>
                  <a:srgbClr val="000000"/>
                </a:solidFill>
                <a:cs typeface="Times New Roman" panose="02020603050405020304" pitchFamily="18" charset="0"/>
              </a:rPr>
              <a:t>She</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has</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made</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a</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huge</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difference</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with</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her</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determination</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to</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make</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her</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son</a:t>
            </a:r>
            <a:r>
              <a:rPr lang="en-US" altLang="zh-CN" sz="2400">
                <a:solidFill>
                  <a:srgbClr val="000000"/>
                </a:solidFill>
                <a:ea typeface="楷体" panose="02010609060101010101" pitchFamily="49" charset="-122"/>
                <a:cs typeface="Times New Roman" panose="02020603050405020304" pitchFamily="18" charset="0"/>
              </a:rPr>
              <a:t>’</a:t>
            </a:r>
            <a:r>
              <a:rPr lang="en-US" altLang="zh-CN" sz="2400">
                <a:solidFill>
                  <a:srgbClr val="000000"/>
                </a:solidFill>
                <a:cs typeface="Times New Roman" panose="02020603050405020304" pitchFamily="18" charset="0"/>
              </a:rPr>
              <a:t>s</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dreams</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a</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reality</a:t>
            </a:r>
            <a:r>
              <a:rPr lang="en-US" altLang="zh-CN" sz="2400">
                <a:solidFill>
                  <a:srgbClr val="000000"/>
                </a:solidFill>
                <a:latin typeface="宋体" panose="02010600030101010101" pitchFamily="2" charset="-122"/>
                <a:cs typeface="Times New Roman" panose="02020603050405020304" pitchFamily="18" charset="0"/>
              </a:rPr>
              <a:t>.</a:t>
            </a:r>
            <a:r>
              <a:rPr lang="en-US" altLang="zh-CN" sz="2400">
                <a:solidFill>
                  <a:srgbClr val="000000"/>
                </a:solidFill>
                <a:ea typeface="楷体" panose="02010609060101010101" pitchFamily="49" charset="-122"/>
                <a:cs typeface="Times New Roman" panose="02020603050405020304" pitchFamily="18" charset="0"/>
              </a:rPr>
              <a:t> </a:t>
            </a:r>
            <a:r>
              <a:rPr lang="zh-CN" altLang="zh-CN" sz="2400">
                <a:solidFill>
                  <a:srgbClr val="000000"/>
                </a:solidFill>
                <a:ea typeface="楷体" panose="02010609060101010101" pitchFamily="49" charset="-122"/>
                <a:cs typeface="Times New Roman" panose="02020603050405020304" pitchFamily="18" charset="0"/>
              </a:rPr>
              <a:t>她带着使她儿子的梦想成为现实的决心</a:t>
            </a:r>
            <a:r>
              <a:rPr lang="zh-CN" altLang="zh-CN" sz="24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已经产生了很大影响</a:t>
            </a:r>
            <a:r>
              <a:rPr lang="zh-CN" altLang="zh-CN" sz="2400" smtClean="0">
                <a:solidFill>
                  <a:srgbClr val="000000"/>
                </a:solidFill>
                <a:ea typeface="楷体" panose="02010609060101010101" pitchFamily="49" charset="-122"/>
                <a:cs typeface="Times New Roman" panose="02020603050405020304" pitchFamily="18" charset="0"/>
              </a:rPr>
              <a:t>。</a:t>
            </a:r>
            <a:endParaRPr lang="zh-CN" altLang="zh-CN" sz="1050">
              <a:solidFill>
                <a:srgbClr val="000000"/>
              </a:solidFill>
              <a:cs typeface="Times New Roman" panose="02020603050405020304" pitchFamily="18" charset="0"/>
            </a:endParaRPr>
          </a:p>
        </p:txBody>
      </p:sp>
      <p:grpSp>
        <p:nvGrpSpPr>
          <p:cNvPr id="7" name="组合 6"/>
          <p:cNvGrpSpPr/>
          <p:nvPr/>
        </p:nvGrpSpPr>
        <p:grpSpPr>
          <a:xfrm>
            <a:off x="555339" y="1340768"/>
            <a:ext cx="11151159" cy="598551"/>
            <a:chOff x="555339" y="1278285"/>
            <a:chExt cx="11151159" cy="598551"/>
          </a:xfrm>
        </p:grpSpPr>
        <p:pic>
          <p:nvPicPr>
            <p:cNvPr id="8" name="教材原句S.EPS" descr="id:2147487282;FounderCES"/>
            <p:cNvPicPr/>
            <p:nvPr/>
          </p:nvPicPr>
          <p:blipFill rotWithShape="1">
            <a:blip r:embed="rId2"/>
            <a:srcRect l="3668" t="38852" r="22718" b="42104"/>
            <a:stretch/>
          </p:blipFill>
          <p:spPr>
            <a:xfrm>
              <a:off x="679748" y="1414575"/>
              <a:ext cx="9452098" cy="145278"/>
            </a:xfrm>
            <a:prstGeom prst="rect">
              <a:avLst/>
            </a:prstGeom>
          </p:spPr>
        </p:pic>
        <p:pic>
          <p:nvPicPr>
            <p:cNvPr id="9" name="教材原句S.EPS" descr="id:2147487282;FounderCES"/>
            <p:cNvPicPr/>
            <p:nvPr/>
          </p:nvPicPr>
          <p:blipFill rotWithShape="1">
            <a:blip r:embed="rId2"/>
            <a:srcRect l="77581"/>
            <a:stretch/>
          </p:blipFill>
          <p:spPr>
            <a:xfrm>
              <a:off x="10122321" y="1278285"/>
              <a:ext cx="1584177" cy="419828"/>
            </a:xfrm>
            <a:prstGeom prst="rect">
              <a:avLst/>
            </a:prstGeom>
          </p:spPr>
        </p:pic>
        <p:pic>
          <p:nvPicPr>
            <p:cNvPr id="10" name="教材原句S.EPS" descr="id:2147487163;FounderCES"/>
            <p:cNvPicPr/>
            <p:nvPr/>
          </p:nvPicPr>
          <p:blipFill rotWithShape="1">
            <a:blip r:embed="rId2"/>
            <a:srcRect r="98192" b="-43246"/>
            <a:stretch/>
          </p:blipFill>
          <p:spPr>
            <a:xfrm>
              <a:off x="555339" y="1287810"/>
              <a:ext cx="130250" cy="589026"/>
            </a:xfrm>
            <a:prstGeom prst="rect">
              <a:avLst/>
            </a:prstGeom>
          </p:spPr>
        </p:pic>
      </p:grpSp>
      <p:sp>
        <p:nvSpPr>
          <p:cNvPr id="3" name="内容占位符 2"/>
          <p:cNvSpPr>
            <a:spLocks noGrp="1"/>
          </p:cNvSpPr>
          <p:nvPr>
            <p:ph idx="1"/>
          </p:nvPr>
        </p:nvSpPr>
        <p:spPr>
          <a:xfrm>
            <a:off x="360854" y="746120"/>
            <a:ext cx="11485848" cy="576248"/>
          </a:xfrm>
        </p:spPr>
        <p:txBody>
          <a:bodyPr/>
          <a:lstStyle/>
          <a:p>
            <a:pPr hangingPunct="0">
              <a:spcAft>
                <a:spcPts val="0"/>
              </a:spcAft>
            </a:pPr>
            <a:r>
              <a:rPr lang="en-US" altLang="zh-CN" b="1">
                <a:solidFill>
                  <a:srgbClr val="223F99"/>
                </a:solidFill>
                <a:latin typeface="Times New Roman" panose="02020603050405020304" pitchFamily="18" charset="0"/>
                <a:ea typeface="宋体" panose="02010600030101010101" pitchFamily="2" charset="-122"/>
                <a:cs typeface="Times New Roman" panose="02020603050405020304" pitchFamily="18" charset="0"/>
              </a:rPr>
              <a:t>determination </a:t>
            </a:r>
            <a:r>
              <a:rPr lang="en-US" altLang="zh-CN" b="1" i="1">
                <a:solidFill>
                  <a:srgbClr val="223F99"/>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a:solidFill>
                  <a:srgbClr val="223F99"/>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223F99"/>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a:solidFill>
                  <a:srgbClr val="223F99"/>
                </a:solidFill>
                <a:latin typeface="Times New Roman" panose="02020603050405020304" pitchFamily="18" charset="0"/>
                <a:ea typeface="黑体" panose="02010609060101010101" pitchFamily="49" charset="-122"/>
                <a:cs typeface="Times New Roman" panose="02020603050405020304" pitchFamily="18" charset="0"/>
              </a:rPr>
              <a:t>决心</a:t>
            </a:r>
            <a:r>
              <a:rPr lang="zh-CN" altLang="zh-CN" b="1">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毅力</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2" name="矩形 1"/>
          <p:cNvSpPr/>
          <p:nvPr/>
        </p:nvSpPr>
        <p:spPr>
          <a:xfrm>
            <a:off x="360854" y="2780928"/>
            <a:ext cx="11485848" cy="2862322"/>
          </a:xfrm>
          <a:prstGeom prst="rect">
            <a:avLst/>
          </a:prstGeom>
        </p:spPr>
        <p:txBody>
          <a:bodyPr wrap="square">
            <a:spAutoFit/>
          </a:bodyPr>
          <a:lstStyle/>
          <a:p>
            <a:pPr algn="just">
              <a:lnSpc>
                <a:spcPct val="150000"/>
              </a:lnSpc>
              <a:spcAft>
                <a:spcPts val="0"/>
              </a:spcAft>
            </a:pPr>
            <a:r>
              <a:rPr lang="zh-CN" altLang="zh-CN" sz="2400">
                <a:solidFill>
                  <a:srgbClr val="000000"/>
                </a:solidFill>
                <a:cs typeface="Times New Roman" panose="02020603050405020304" pitchFamily="18" charset="0"/>
              </a:rPr>
              <a:t>• </a:t>
            </a:r>
            <a:r>
              <a:rPr lang="en-US" altLang="zh-CN" sz="2400">
                <a:solidFill>
                  <a:srgbClr val="000000"/>
                </a:solidFill>
                <a:cs typeface="Times New Roman" panose="02020603050405020304" pitchFamily="18" charset="0"/>
              </a:rPr>
              <a:t>Their success is due in large part to their determination</a:t>
            </a:r>
            <a:r>
              <a:rPr lang="en-US" altLang="zh-CN" sz="2400">
                <a:solidFill>
                  <a:srgbClr val="000000"/>
                </a:solidFill>
                <a:latin typeface="宋体" panose="02010600030101010101" pitchFamily="2" charset="-122"/>
                <a:cs typeface="Times New Roman" panose="02020603050405020304" pitchFamily="18" charset="0"/>
              </a:rPr>
              <a:t>.</a:t>
            </a:r>
            <a:r>
              <a:rPr lang="en-US" altLang="zh-CN" sz="2400">
                <a:solidFill>
                  <a:srgbClr val="000000"/>
                </a:solidFill>
                <a:cs typeface="Times New Roman" panose="02020603050405020304" pitchFamily="18" charset="0"/>
              </a:rPr>
              <a:t> </a:t>
            </a:r>
            <a:r>
              <a:rPr lang="zh-CN" altLang="zh-CN" sz="2400">
                <a:solidFill>
                  <a:srgbClr val="000000"/>
                </a:solidFill>
                <a:ea typeface="楷体" panose="02010609060101010101" pitchFamily="49" charset="-122"/>
                <a:cs typeface="Times New Roman" panose="02020603050405020304" pitchFamily="18" charset="0"/>
              </a:rPr>
              <a:t>他们的成功在很大程度上归功于他们的决心。</a:t>
            </a:r>
            <a:endParaRPr lang="zh-CN" altLang="zh-CN" sz="1050">
              <a:solidFill>
                <a:srgbClr val="000000"/>
              </a:solidFill>
              <a:cs typeface="Times New Roman" panose="02020603050405020304" pitchFamily="18" charset="0"/>
            </a:endParaRPr>
          </a:p>
          <a:p>
            <a:pPr algn="just">
              <a:lnSpc>
                <a:spcPct val="150000"/>
              </a:lnSpc>
              <a:spcAft>
                <a:spcPts val="0"/>
              </a:spcAft>
            </a:pPr>
            <a:r>
              <a:rPr lang="zh-CN" altLang="zh-CN" sz="2400">
                <a:solidFill>
                  <a:srgbClr val="000000"/>
                </a:solidFill>
                <a:cs typeface="Times New Roman" panose="02020603050405020304" pitchFamily="18" charset="0"/>
              </a:rPr>
              <a:t>• </a:t>
            </a:r>
            <a:r>
              <a:rPr lang="en-US" altLang="zh-CN" sz="2400">
                <a:solidFill>
                  <a:srgbClr val="000000"/>
                </a:solidFill>
                <a:cs typeface="Times New Roman" panose="02020603050405020304" pitchFamily="18" charset="0"/>
              </a:rPr>
              <a:t>Write a poem about how courage</a:t>
            </a:r>
            <a:r>
              <a:rPr lang="zh-CN" altLang="zh-CN" sz="2400">
                <a:solidFill>
                  <a:srgbClr val="000000"/>
                </a:solidFill>
                <a:cs typeface="Times New Roman" panose="02020603050405020304" pitchFamily="18" charset="0"/>
              </a:rPr>
              <a:t>，</a:t>
            </a:r>
            <a:r>
              <a:rPr lang="en-US" altLang="zh-CN" sz="2400">
                <a:solidFill>
                  <a:srgbClr val="000000"/>
                </a:solidFill>
                <a:cs typeface="Times New Roman" panose="02020603050405020304" pitchFamily="18" charset="0"/>
              </a:rPr>
              <a:t>determination and strength have helped you face challenges in your life</a:t>
            </a:r>
            <a:r>
              <a:rPr lang="en-US" altLang="zh-CN" sz="2400">
                <a:solidFill>
                  <a:srgbClr val="000000"/>
                </a:solidFill>
                <a:latin typeface="宋体" panose="02010600030101010101" pitchFamily="2" charset="-122"/>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写一首关于勇气、决心和力量是如何帮助你面对生活中的挑战的诗</a:t>
            </a:r>
            <a:r>
              <a:rPr lang="zh-CN" altLang="zh-CN" sz="2400" smtClean="0">
                <a:solidFill>
                  <a:srgbClr val="000000"/>
                </a:solidFill>
                <a:ea typeface="楷体" panose="02010609060101010101" pitchFamily="49" charset="-122"/>
                <a:cs typeface="Times New Roman" panose="02020603050405020304" pitchFamily="18" charset="0"/>
              </a:rPr>
              <a:t>。</a:t>
            </a:r>
            <a:endParaRPr lang="zh-CN" altLang="zh-CN" sz="1050">
              <a:solidFill>
                <a:srgbClr val="000000"/>
              </a:solidFill>
              <a:cs typeface="Times New Roman" panose="02020603050405020304" pitchFamily="18" charset="0"/>
            </a:endParaRPr>
          </a:p>
        </p:txBody>
      </p:sp>
    </p:spTree>
    <p:extLst>
      <p:ext uri="{BB962C8B-B14F-4D97-AF65-F5344CB8AC3E}">
        <p14:creationId xmlns:p14="http://schemas.microsoft.com/office/powerpoint/2010/main" val="1435282694"/>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1684244"/>
          </a:xfrm>
        </p:spPr>
        <p:txBody>
          <a:bodyPr/>
          <a:lstStyle/>
          <a:p>
            <a:pPr lvl="0" eaLnBrk="0" hangingPunct="0">
              <a:spcBef>
                <a:spcPct val="0"/>
              </a:spcBef>
              <a:spcAft>
                <a:spcPts val="0"/>
              </a:spcAft>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Hearing my words</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David turned to me tremblingly with tears spilling out of his eyes and expressed his determination to finish the cross-country run</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听了我说的话</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戴维颤抖着转向我</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眼睛里涌出眼泪</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表达了要完成越野赛的决心</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050" b="1">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4270204264"/>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TS8.eps" descr="id:2147488032;FounderCES"/>
          <p:cNvPicPr/>
          <p:nvPr/>
        </p:nvPicPr>
        <p:blipFill>
          <a:blip r:embed="rId2"/>
          <a:stretch>
            <a:fillRect/>
          </a:stretch>
        </p:blipFill>
        <p:spPr>
          <a:xfrm>
            <a:off x="391953" y="962629"/>
            <a:ext cx="1035050" cy="350520"/>
          </a:xfrm>
          <a:prstGeom prst="rect">
            <a:avLst/>
          </a:prstGeom>
        </p:spPr>
      </p:pic>
      <p:sp>
        <p:nvSpPr>
          <p:cNvPr id="6" name="内容占位符 5"/>
          <p:cNvSpPr>
            <a:spLocks noGrp="1"/>
          </p:cNvSpPr>
          <p:nvPr>
            <p:ph idx="1"/>
          </p:nvPr>
        </p:nvSpPr>
        <p:spPr>
          <a:xfrm>
            <a:off x="360854" y="764704"/>
            <a:ext cx="11485848" cy="2792239"/>
          </a:xfrm>
        </p:spPr>
        <p:txBody>
          <a:bodyPr/>
          <a:lstStyle/>
          <a:p>
            <a:pPr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with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determination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坚决地</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 was with great determination that Jane went to a key university</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简怀着极大的决心上了一所重点大学。</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Mary was a strong girl and she finally achieved her dream with great determination</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玛丽是个坚强的女孩</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她终于满怀决心地实现了自己的梦想</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504476013"/>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圆角矩形 2"/>
          <p:cNvSpPr/>
          <p:nvPr/>
        </p:nvSpPr>
        <p:spPr bwMode="auto">
          <a:xfrm>
            <a:off x="360854" y="987796"/>
            <a:ext cx="11422984" cy="2873252"/>
          </a:xfrm>
          <a:prstGeom prst="roundRect">
            <a:avLst>
              <a:gd name="adj" fmla="val 5328"/>
            </a:avLst>
          </a:prstGeom>
          <a:solidFill>
            <a:srgbClr val="E6E1EF"/>
          </a:solidFill>
          <a:ln w="19050" algn="ctr">
            <a:noFill/>
            <a:miter lim="800000"/>
          </a:ln>
        </p:spPr>
        <p:txBody>
          <a:bodyPr vert="horz" wrap="square" lIns="91440" tIns="45720" rIns="91440" bIns="45720" numCol="1" rtlCol="0" anchor="ctr" anchorCtr="0" compatLnSpc="1">
            <a:spAutoFit/>
          </a:bodyPr>
          <a:lstStyle/>
          <a:p>
            <a:pPr algn="just">
              <a:lnSpc>
                <a:spcPct val="150000"/>
              </a:lnSpc>
              <a:spcAft>
                <a:spcPts val="0"/>
              </a:spcAft>
            </a:pPr>
            <a:r>
              <a:rPr lang="en-US" altLang="zh-CN" sz="2400">
                <a:solidFill>
                  <a:srgbClr val="000000"/>
                </a:solidFill>
                <a:cs typeface="Times New Roman" panose="02020603050405020304" pitchFamily="18" charset="0"/>
              </a:rPr>
              <a:t>1</a:t>
            </a:r>
            <a:r>
              <a:rPr lang="en-US" altLang="zh-CN" sz="2400">
                <a:solidFill>
                  <a:srgbClr val="000000"/>
                </a:solidFill>
                <a:latin typeface="宋体" panose="02010600030101010101" pitchFamily="2" charset="-122"/>
                <a:cs typeface="Times New Roman" panose="02020603050405020304" pitchFamily="18" charset="0"/>
              </a:rPr>
              <a:t>.</a:t>
            </a:r>
            <a:r>
              <a:rPr lang="en-US" altLang="zh-CN" sz="2400">
                <a:solidFill>
                  <a:srgbClr val="000000"/>
                </a:solidFill>
                <a:cs typeface="Times New Roman" panose="02020603050405020304" pitchFamily="18" charset="0"/>
              </a:rPr>
              <a:t>determine </a:t>
            </a:r>
            <a:r>
              <a:rPr lang="en-US" altLang="zh-CN" sz="2400" i="1">
                <a:solidFill>
                  <a:srgbClr val="000000"/>
                </a:solidFill>
                <a:cs typeface="Times New Roman" panose="02020603050405020304" pitchFamily="18" charset="0"/>
              </a:rPr>
              <a:t>v</a:t>
            </a:r>
            <a:r>
              <a:rPr lang="en-US" altLang="zh-CN" sz="2400">
                <a:solidFill>
                  <a:srgbClr val="000000"/>
                </a:solidFill>
                <a:latin typeface="宋体" panose="02010600030101010101" pitchFamily="2" charset="-122"/>
                <a:cs typeface="Times New Roman" panose="02020603050405020304" pitchFamily="18" charset="0"/>
              </a:rPr>
              <a:t>.</a:t>
            </a:r>
            <a:r>
              <a:rPr lang="en-US" altLang="zh-CN" sz="2400">
                <a:solidFill>
                  <a:srgbClr val="000000"/>
                </a:solidFill>
                <a:cs typeface="Times New Roman" panose="02020603050405020304" pitchFamily="18" charset="0"/>
              </a:rPr>
              <a:t> </a:t>
            </a:r>
            <a:r>
              <a:rPr lang="zh-CN" altLang="zh-CN" sz="2400">
                <a:solidFill>
                  <a:srgbClr val="000000"/>
                </a:solidFill>
                <a:cs typeface="Times New Roman" panose="02020603050405020304" pitchFamily="18" charset="0"/>
              </a:rPr>
              <a:t>决定</a:t>
            </a:r>
            <a:endParaRPr lang="zh-CN" altLang="zh-CN" sz="1050">
              <a:solidFill>
                <a:srgbClr val="000000"/>
              </a:solidFill>
              <a:cs typeface="Times New Roman" panose="02020603050405020304" pitchFamily="18" charset="0"/>
            </a:endParaRPr>
          </a:p>
          <a:p>
            <a:pPr algn="just">
              <a:lnSpc>
                <a:spcPct val="150000"/>
              </a:lnSpc>
              <a:spcAft>
                <a:spcPts val="0"/>
              </a:spcAft>
            </a:pPr>
            <a:r>
              <a:rPr lang="en-US" altLang="zh-CN" sz="2400">
                <a:solidFill>
                  <a:srgbClr val="000000"/>
                </a:solidFill>
                <a:cs typeface="Times New Roman" panose="02020603050405020304" pitchFamily="18" charset="0"/>
              </a:rPr>
              <a:t>determine on/upon </a:t>
            </a:r>
            <a:r>
              <a:rPr lang="zh-CN" altLang="zh-CN" sz="2400">
                <a:solidFill>
                  <a:srgbClr val="000000"/>
                </a:solidFill>
                <a:cs typeface="Times New Roman" panose="02020603050405020304" pitchFamily="18" charset="0"/>
              </a:rPr>
              <a:t>（</a:t>
            </a:r>
            <a:r>
              <a:rPr lang="en-US" altLang="zh-CN" sz="2400">
                <a:solidFill>
                  <a:srgbClr val="000000"/>
                </a:solidFill>
                <a:cs typeface="Times New Roman" panose="02020603050405020304" pitchFamily="18" charset="0"/>
              </a:rPr>
              <a:t>doing</a:t>
            </a:r>
            <a:r>
              <a:rPr lang="zh-CN" altLang="zh-CN" sz="2400">
                <a:solidFill>
                  <a:srgbClr val="000000"/>
                </a:solidFill>
                <a:cs typeface="Times New Roman" panose="02020603050405020304" pitchFamily="18" charset="0"/>
              </a:rPr>
              <a:t>） </a:t>
            </a:r>
            <a:r>
              <a:rPr lang="en-US" altLang="zh-CN" sz="2400">
                <a:solidFill>
                  <a:srgbClr val="000000"/>
                </a:solidFill>
                <a:cs typeface="Times New Roman" panose="02020603050405020304" pitchFamily="18" charset="0"/>
              </a:rPr>
              <a:t>sth</a:t>
            </a:r>
            <a:r>
              <a:rPr lang="zh-CN" altLang="zh-CN" sz="2400">
                <a:solidFill>
                  <a:srgbClr val="000000"/>
                </a:solidFill>
                <a:cs typeface="Times New Roman" panose="02020603050405020304" pitchFamily="18" charset="0"/>
              </a:rPr>
              <a:t>决定（</a:t>
            </a:r>
            <a:r>
              <a:rPr lang="zh-CN" altLang="zh-CN" sz="2400">
                <a:solidFill>
                  <a:srgbClr val="000000"/>
                </a:solidFill>
                <a:ea typeface="楷体" panose="02010609060101010101" pitchFamily="49" charset="-122"/>
                <a:cs typeface="Times New Roman" panose="02020603050405020304" pitchFamily="18" charset="0"/>
              </a:rPr>
              <a:t>做</a:t>
            </a:r>
            <a:r>
              <a:rPr lang="zh-CN" altLang="zh-CN" sz="2400">
                <a:solidFill>
                  <a:srgbClr val="000000"/>
                </a:solidFill>
                <a:cs typeface="Times New Roman" panose="02020603050405020304" pitchFamily="18" charset="0"/>
              </a:rPr>
              <a:t>）某事</a:t>
            </a:r>
            <a:endParaRPr lang="zh-CN" altLang="zh-CN" sz="1050">
              <a:solidFill>
                <a:srgbClr val="000000"/>
              </a:solidFill>
              <a:cs typeface="Times New Roman" panose="02020603050405020304" pitchFamily="18" charset="0"/>
            </a:endParaRPr>
          </a:p>
          <a:p>
            <a:pPr algn="just">
              <a:lnSpc>
                <a:spcPct val="150000"/>
              </a:lnSpc>
              <a:spcAft>
                <a:spcPts val="0"/>
              </a:spcAft>
            </a:pPr>
            <a:r>
              <a:rPr lang="en-US" altLang="zh-CN" sz="2400">
                <a:solidFill>
                  <a:srgbClr val="000000"/>
                </a:solidFill>
                <a:cs typeface="Times New Roman" panose="02020603050405020304" pitchFamily="18" charset="0"/>
              </a:rPr>
              <a:t>determine to do sth</a:t>
            </a:r>
            <a:r>
              <a:rPr lang="zh-CN" altLang="zh-CN" sz="2400">
                <a:solidFill>
                  <a:srgbClr val="000000"/>
                </a:solidFill>
                <a:cs typeface="Times New Roman" panose="02020603050405020304" pitchFamily="18" charset="0"/>
              </a:rPr>
              <a:t>决定做某事（</a:t>
            </a:r>
            <a:r>
              <a:rPr lang="zh-CN" altLang="zh-CN" sz="2400">
                <a:solidFill>
                  <a:srgbClr val="000000"/>
                </a:solidFill>
                <a:ea typeface="楷体" panose="02010609060101010101" pitchFamily="49" charset="-122"/>
                <a:cs typeface="Times New Roman" panose="02020603050405020304" pitchFamily="18" charset="0"/>
              </a:rPr>
              <a:t>表示动作</a:t>
            </a:r>
            <a:r>
              <a:rPr lang="zh-CN" altLang="zh-CN" sz="2400">
                <a:solidFill>
                  <a:srgbClr val="000000"/>
                </a:solidFill>
                <a:cs typeface="Times New Roman" panose="02020603050405020304" pitchFamily="18" charset="0"/>
              </a:rPr>
              <a:t>）</a:t>
            </a:r>
            <a:endParaRPr lang="zh-CN" altLang="zh-CN" sz="1050">
              <a:solidFill>
                <a:srgbClr val="000000"/>
              </a:solidFill>
              <a:cs typeface="Times New Roman" panose="02020603050405020304" pitchFamily="18" charset="0"/>
            </a:endParaRPr>
          </a:p>
          <a:p>
            <a:pPr algn="just">
              <a:lnSpc>
                <a:spcPct val="150000"/>
              </a:lnSpc>
              <a:spcAft>
                <a:spcPts val="0"/>
              </a:spcAft>
            </a:pPr>
            <a:r>
              <a:rPr lang="en-US" altLang="zh-CN" sz="2400">
                <a:solidFill>
                  <a:srgbClr val="000000"/>
                </a:solidFill>
                <a:cs typeface="Times New Roman" panose="02020603050405020304" pitchFamily="18" charset="0"/>
              </a:rPr>
              <a:t>2</a:t>
            </a:r>
            <a:r>
              <a:rPr lang="en-US" altLang="zh-CN" sz="2400">
                <a:solidFill>
                  <a:srgbClr val="000000"/>
                </a:solidFill>
                <a:latin typeface="宋体" panose="02010600030101010101" pitchFamily="2" charset="-122"/>
                <a:cs typeface="Times New Roman" panose="02020603050405020304" pitchFamily="18" charset="0"/>
              </a:rPr>
              <a:t>.</a:t>
            </a:r>
            <a:r>
              <a:rPr lang="en-US" altLang="zh-CN" sz="2400">
                <a:solidFill>
                  <a:srgbClr val="000000"/>
                </a:solidFill>
                <a:cs typeface="Times New Roman" panose="02020603050405020304" pitchFamily="18" charset="0"/>
              </a:rPr>
              <a:t>determined </a:t>
            </a:r>
            <a:r>
              <a:rPr lang="en-US" altLang="zh-CN" sz="2400" i="1">
                <a:solidFill>
                  <a:srgbClr val="000000"/>
                </a:solidFill>
                <a:cs typeface="Times New Roman" panose="02020603050405020304" pitchFamily="18" charset="0"/>
              </a:rPr>
              <a:t>adj</a:t>
            </a:r>
            <a:r>
              <a:rPr lang="en-US" altLang="zh-CN" sz="2400">
                <a:solidFill>
                  <a:srgbClr val="000000"/>
                </a:solidFill>
                <a:latin typeface="宋体" panose="02010600030101010101" pitchFamily="2" charset="-122"/>
                <a:cs typeface="Times New Roman" panose="02020603050405020304" pitchFamily="18" charset="0"/>
              </a:rPr>
              <a:t>.</a:t>
            </a:r>
            <a:r>
              <a:rPr lang="en-US" altLang="zh-CN" sz="2400">
                <a:solidFill>
                  <a:srgbClr val="000000"/>
                </a:solidFill>
                <a:cs typeface="Times New Roman" panose="02020603050405020304" pitchFamily="18" charset="0"/>
              </a:rPr>
              <a:t> </a:t>
            </a:r>
            <a:r>
              <a:rPr lang="zh-CN" altLang="zh-CN" sz="2400">
                <a:solidFill>
                  <a:srgbClr val="000000"/>
                </a:solidFill>
                <a:cs typeface="Times New Roman" panose="02020603050405020304" pitchFamily="18" charset="0"/>
              </a:rPr>
              <a:t>坚定的，坚决的</a:t>
            </a:r>
            <a:endParaRPr lang="zh-CN" altLang="zh-CN" sz="1050">
              <a:solidFill>
                <a:srgbClr val="000000"/>
              </a:solidFill>
              <a:cs typeface="Times New Roman" panose="02020603050405020304" pitchFamily="18" charset="0"/>
            </a:endParaRPr>
          </a:p>
          <a:p>
            <a:pPr algn="just">
              <a:lnSpc>
                <a:spcPct val="150000"/>
              </a:lnSpc>
              <a:spcAft>
                <a:spcPts val="0"/>
              </a:spcAft>
            </a:pPr>
            <a:r>
              <a:rPr lang="en-US" altLang="zh-CN" sz="2400">
                <a:solidFill>
                  <a:srgbClr val="000000"/>
                </a:solidFill>
                <a:cs typeface="Times New Roman" panose="02020603050405020304" pitchFamily="18" charset="0"/>
              </a:rPr>
              <a:t>be determined to do sth</a:t>
            </a:r>
            <a:r>
              <a:rPr lang="zh-CN" altLang="zh-CN" sz="2400">
                <a:solidFill>
                  <a:srgbClr val="000000"/>
                </a:solidFill>
                <a:cs typeface="Times New Roman" panose="02020603050405020304" pitchFamily="18" charset="0"/>
              </a:rPr>
              <a:t>决心做某事（</a:t>
            </a:r>
            <a:r>
              <a:rPr lang="zh-CN" altLang="zh-CN" sz="2400">
                <a:solidFill>
                  <a:srgbClr val="000000"/>
                </a:solidFill>
                <a:ea typeface="楷体" panose="02010609060101010101" pitchFamily="49" charset="-122"/>
                <a:cs typeface="Times New Roman" panose="02020603050405020304" pitchFamily="18" charset="0"/>
              </a:rPr>
              <a:t>表示状态</a:t>
            </a:r>
            <a:r>
              <a:rPr lang="zh-CN" altLang="zh-CN" sz="2400" smtClean="0">
                <a:solidFill>
                  <a:srgbClr val="000000"/>
                </a:solidFill>
                <a:cs typeface="Times New Roman" panose="02020603050405020304" pitchFamily="18" charset="0"/>
              </a:rPr>
              <a:t>）</a:t>
            </a:r>
            <a:endParaRPr lang="zh-CN" altLang="zh-CN" sz="1050">
              <a:solidFill>
                <a:srgbClr val="000000"/>
              </a:solidFill>
              <a:cs typeface="Times New Roman" panose="02020603050405020304" pitchFamily="18" charset="0"/>
            </a:endParaRPr>
          </a:p>
        </p:txBody>
      </p:sp>
      <p:pic>
        <p:nvPicPr>
          <p:cNvPr id="4" name="知识拓展小.EPS" descr="id:2147487177;FounderCES"/>
          <p:cNvPicPr/>
          <p:nvPr/>
        </p:nvPicPr>
        <p:blipFill>
          <a:blip r:embed="rId2"/>
          <a:stretch>
            <a:fillRect/>
          </a:stretch>
        </p:blipFill>
        <p:spPr>
          <a:xfrm>
            <a:off x="622598" y="764704"/>
            <a:ext cx="2088232" cy="410579"/>
          </a:xfrm>
          <a:prstGeom prst="rect">
            <a:avLst/>
          </a:prstGeom>
        </p:spPr>
      </p:pic>
      <p:sp>
        <p:nvSpPr>
          <p:cNvPr id="5" name="内容占位符 4"/>
          <p:cNvSpPr>
            <a:spLocks noGrp="1"/>
          </p:cNvSpPr>
          <p:nvPr>
            <p:ph idx="1"/>
          </p:nvPr>
        </p:nvSpPr>
        <p:spPr/>
        <p:txBody>
          <a:bodyPr/>
          <a:lstStyle/>
          <a:p>
            <a:endParaRPr lang="zh-CN" altLang="en-US"/>
          </a:p>
        </p:txBody>
      </p:sp>
    </p:spTree>
    <p:extLst>
      <p:ext uri="{BB962C8B-B14F-4D97-AF65-F5344CB8AC3E}">
        <p14:creationId xmlns:p14="http://schemas.microsoft.com/office/powerpoint/2010/main" val="71565617"/>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3346237"/>
          </a:xfrm>
        </p:spPr>
        <p:txBody>
          <a:bodyPr/>
          <a:lstStyle/>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Paul was fond of Chinese culture</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 he determined to settle in China</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保罗喜欢中国文化</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所以他决定在中国定居。</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 have determined on going to the countryside after graduating from college</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我已决定大学毕业后去农村。</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If you want to be successful</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you really need to be passionate and determined about what you do</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如果你想要成功</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你真的需要对你所做的事情充满激情和决心</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11599046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TS8.EPS" descr="id:2147487170;FounderCES"/>
          <p:cNvPicPr/>
          <p:nvPr/>
        </p:nvPicPr>
        <p:blipFill>
          <a:blip r:embed="rId2"/>
          <a:stretch>
            <a:fillRect/>
          </a:stretch>
        </p:blipFill>
        <p:spPr>
          <a:xfrm>
            <a:off x="443070" y="935354"/>
            <a:ext cx="1008112" cy="342157"/>
          </a:xfrm>
          <a:prstGeom prst="rect">
            <a:avLst/>
          </a:prstGeom>
        </p:spPr>
      </p:pic>
      <p:sp>
        <p:nvSpPr>
          <p:cNvPr id="4" name="圆角矩形 3"/>
          <p:cNvSpPr/>
          <p:nvPr/>
        </p:nvSpPr>
        <p:spPr bwMode="auto">
          <a:xfrm>
            <a:off x="334566" y="2153439"/>
            <a:ext cx="11593288" cy="1733109"/>
          </a:xfrm>
          <a:prstGeom prst="roundRect">
            <a:avLst>
              <a:gd name="adj" fmla="val 5328"/>
            </a:avLst>
          </a:prstGeom>
          <a:solidFill>
            <a:srgbClr val="E6E1EF"/>
          </a:solidFill>
          <a:ln w="19050" algn="ctr">
            <a:noFill/>
            <a:miter lim="800000"/>
          </a:ln>
        </p:spPr>
        <p:txBody>
          <a:bodyPr vert="horz" wrap="square" lIns="91440" tIns="45720" rIns="91440" bIns="45720" numCol="1" rtlCol="0" anchor="ctr" anchorCtr="0" compatLnSpc="1">
            <a:spAutoFit/>
          </a:bodyPr>
          <a:lstStyle/>
          <a:p>
            <a:pPr algn="just">
              <a:lnSpc>
                <a:spcPct val="150000"/>
              </a:lnSpc>
              <a:spcAft>
                <a:spcPts val="0"/>
              </a:spcAft>
            </a:pPr>
            <a:r>
              <a:rPr lang="en-US" altLang="zh-CN" sz="2400">
                <a:solidFill>
                  <a:srgbClr val="000000"/>
                </a:solidFill>
                <a:cs typeface="Times New Roman" panose="02020603050405020304" pitchFamily="18" charset="0"/>
              </a:rPr>
              <a:t>recycled </a:t>
            </a:r>
            <a:r>
              <a:rPr lang="en-US" altLang="zh-CN" sz="2400" i="1">
                <a:solidFill>
                  <a:srgbClr val="000000"/>
                </a:solidFill>
                <a:cs typeface="Times New Roman" panose="02020603050405020304" pitchFamily="18" charset="0"/>
              </a:rPr>
              <a:t>adj</a:t>
            </a:r>
            <a:r>
              <a:rPr lang="en-US" altLang="zh-CN" sz="2400">
                <a:solidFill>
                  <a:srgbClr val="000000"/>
                </a:solidFill>
                <a:latin typeface="宋体" panose="02010600030101010101" pitchFamily="2" charset="-122"/>
                <a:cs typeface="Times New Roman" panose="02020603050405020304" pitchFamily="18" charset="0"/>
              </a:rPr>
              <a:t>.</a:t>
            </a:r>
            <a:r>
              <a:rPr lang="en-US" altLang="zh-CN" sz="2400">
                <a:solidFill>
                  <a:srgbClr val="000000"/>
                </a:solidFill>
                <a:cs typeface="Times New Roman" panose="02020603050405020304" pitchFamily="18" charset="0"/>
              </a:rPr>
              <a:t> </a:t>
            </a:r>
            <a:r>
              <a:rPr lang="zh-CN" altLang="zh-CN" sz="2400">
                <a:solidFill>
                  <a:srgbClr val="000000"/>
                </a:solidFill>
                <a:cs typeface="Times New Roman" panose="02020603050405020304" pitchFamily="18" charset="0"/>
              </a:rPr>
              <a:t>回收利用的</a:t>
            </a:r>
            <a:endParaRPr lang="zh-CN" altLang="zh-CN" sz="1050">
              <a:solidFill>
                <a:srgbClr val="000000"/>
              </a:solidFill>
              <a:cs typeface="Times New Roman" panose="02020603050405020304" pitchFamily="18" charset="0"/>
            </a:endParaRPr>
          </a:p>
          <a:p>
            <a:pPr algn="just">
              <a:lnSpc>
                <a:spcPct val="150000"/>
              </a:lnSpc>
              <a:spcAft>
                <a:spcPts val="0"/>
              </a:spcAft>
            </a:pPr>
            <a:r>
              <a:rPr lang="en-US" altLang="zh-CN" sz="2400">
                <a:solidFill>
                  <a:srgbClr val="000000"/>
                </a:solidFill>
                <a:cs typeface="Times New Roman" panose="02020603050405020304" pitchFamily="18" charset="0"/>
              </a:rPr>
              <a:t>recyclable </a:t>
            </a:r>
            <a:r>
              <a:rPr lang="en-US" altLang="zh-CN" sz="2400" i="1">
                <a:solidFill>
                  <a:srgbClr val="000000"/>
                </a:solidFill>
                <a:cs typeface="Times New Roman" panose="02020603050405020304" pitchFamily="18" charset="0"/>
              </a:rPr>
              <a:t>adj</a:t>
            </a:r>
            <a:r>
              <a:rPr lang="en-US" altLang="zh-CN" sz="2400">
                <a:solidFill>
                  <a:srgbClr val="000000"/>
                </a:solidFill>
                <a:latin typeface="宋体" panose="02010600030101010101" pitchFamily="2" charset="-122"/>
                <a:cs typeface="Times New Roman" panose="02020603050405020304" pitchFamily="18" charset="0"/>
              </a:rPr>
              <a:t>.</a:t>
            </a:r>
            <a:r>
              <a:rPr lang="zh-CN" altLang="zh-CN" sz="2400">
                <a:solidFill>
                  <a:srgbClr val="000000"/>
                </a:solidFill>
                <a:cs typeface="Times New Roman" panose="02020603050405020304" pitchFamily="18" charset="0"/>
              </a:rPr>
              <a:t>可回收利用的，可再循环的</a:t>
            </a:r>
            <a:endParaRPr lang="zh-CN" altLang="zh-CN" sz="1050">
              <a:solidFill>
                <a:srgbClr val="000000"/>
              </a:solidFill>
              <a:cs typeface="Times New Roman" panose="02020603050405020304" pitchFamily="18" charset="0"/>
            </a:endParaRPr>
          </a:p>
          <a:p>
            <a:pPr algn="just">
              <a:lnSpc>
                <a:spcPct val="150000"/>
              </a:lnSpc>
              <a:spcAft>
                <a:spcPts val="0"/>
              </a:spcAft>
            </a:pPr>
            <a:r>
              <a:rPr lang="en-US" altLang="zh-CN" sz="2400">
                <a:solidFill>
                  <a:srgbClr val="000000"/>
                </a:solidFill>
                <a:cs typeface="Times New Roman" panose="02020603050405020304" pitchFamily="18" charset="0"/>
              </a:rPr>
              <a:t>recyclable material</a:t>
            </a:r>
            <a:r>
              <a:rPr lang="zh-CN" altLang="zh-CN" sz="2400">
                <a:solidFill>
                  <a:srgbClr val="000000"/>
                </a:solidFill>
                <a:cs typeface="Times New Roman" panose="02020603050405020304" pitchFamily="18" charset="0"/>
              </a:rPr>
              <a:t>可回收的材料　</a:t>
            </a:r>
            <a:endParaRPr lang="zh-CN" altLang="zh-CN" sz="1050">
              <a:solidFill>
                <a:srgbClr val="000000"/>
              </a:solidFill>
              <a:cs typeface="Times New Roman" panose="02020603050405020304" pitchFamily="18" charset="0"/>
            </a:endParaRPr>
          </a:p>
        </p:txBody>
      </p:sp>
      <p:pic>
        <p:nvPicPr>
          <p:cNvPr id="5" name="知识拓展小.EPS" descr="id:2147487177;FounderCES"/>
          <p:cNvPicPr/>
          <p:nvPr/>
        </p:nvPicPr>
        <p:blipFill>
          <a:blip r:embed="rId3"/>
          <a:stretch>
            <a:fillRect/>
          </a:stretch>
        </p:blipFill>
        <p:spPr>
          <a:xfrm>
            <a:off x="639850" y="1916832"/>
            <a:ext cx="2088232" cy="410579"/>
          </a:xfrm>
          <a:prstGeom prst="rect">
            <a:avLst/>
          </a:prstGeom>
        </p:spPr>
      </p:pic>
      <p:sp>
        <p:nvSpPr>
          <p:cNvPr id="6" name="内容占位符 5"/>
          <p:cNvSpPr>
            <a:spLocks noGrp="1"/>
          </p:cNvSpPr>
          <p:nvPr>
            <p:ph idx="1"/>
          </p:nvPr>
        </p:nvSpPr>
        <p:spPr>
          <a:xfrm>
            <a:off x="369998" y="716503"/>
            <a:ext cx="11485848" cy="1200329"/>
          </a:xfrm>
        </p:spPr>
        <p:txBody>
          <a:bodyPr/>
          <a:lstStyle/>
          <a:p>
            <a:pPr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recycle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paper/glass/bottles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回收纸</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玻璃</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瓶子</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 can recycle plastic bottles</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我们可以回收塑料瓶</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2" name="矩形 1"/>
          <p:cNvSpPr/>
          <p:nvPr/>
        </p:nvSpPr>
        <p:spPr>
          <a:xfrm>
            <a:off x="334566" y="3861048"/>
            <a:ext cx="11593288" cy="2308324"/>
          </a:xfrm>
          <a:prstGeom prst="rect">
            <a:avLst/>
          </a:prstGeom>
        </p:spPr>
        <p:txBody>
          <a:bodyPr wrap="square">
            <a:spAutoFit/>
          </a:bodyPr>
          <a:lstStyle/>
          <a:p>
            <a:pPr algn="just">
              <a:lnSpc>
                <a:spcPct val="150000"/>
              </a:lnSpc>
              <a:spcAft>
                <a:spcPts val="0"/>
              </a:spcAft>
            </a:pPr>
            <a:r>
              <a:rPr lang="zh-CN" altLang="zh-CN" sz="2400">
                <a:solidFill>
                  <a:srgbClr val="000000"/>
                </a:solidFill>
                <a:cs typeface="Times New Roman" panose="02020603050405020304" pitchFamily="18" charset="0"/>
              </a:rPr>
              <a:t>• </a:t>
            </a:r>
            <a:r>
              <a:rPr lang="en-US" altLang="zh-CN" sz="2400">
                <a:solidFill>
                  <a:srgbClr val="000000"/>
                </a:solidFill>
                <a:cs typeface="Times New Roman" panose="02020603050405020304" pitchFamily="18" charset="0"/>
              </a:rPr>
              <a:t>The shop stocks evenything from cigarettes to recycled paper</a:t>
            </a:r>
            <a:r>
              <a:rPr lang="en-US" altLang="zh-CN" sz="2400">
                <a:solidFill>
                  <a:srgbClr val="000000"/>
                </a:solidFill>
                <a:latin typeface="宋体" panose="02010600030101010101" pitchFamily="2" charset="-122"/>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该店铺上的存货包括香烟和再生纸等各种商品。</a:t>
            </a:r>
            <a:endParaRPr lang="zh-CN" altLang="zh-CN" sz="1050">
              <a:solidFill>
                <a:srgbClr val="000000"/>
              </a:solidFill>
              <a:cs typeface="Times New Roman" panose="02020603050405020304" pitchFamily="18" charset="0"/>
            </a:endParaRPr>
          </a:p>
          <a:p>
            <a:pPr algn="just">
              <a:lnSpc>
                <a:spcPct val="150000"/>
              </a:lnSpc>
              <a:spcAft>
                <a:spcPts val="0"/>
              </a:spcAft>
            </a:pPr>
            <a:r>
              <a:rPr lang="zh-CN" altLang="zh-CN" sz="2400">
                <a:solidFill>
                  <a:srgbClr val="000000"/>
                </a:solidFill>
                <a:cs typeface="Times New Roman" panose="02020603050405020304" pitchFamily="18" charset="0"/>
              </a:rPr>
              <a:t>• </a:t>
            </a:r>
            <a:r>
              <a:rPr lang="en-US" altLang="zh-CN" sz="2400">
                <a:solidFill>
                  <a:srgbClr val="000000"/>
                </a:solidFill>
                <a:cs typeface="Times New Roman" panose="02020603050405020304" pitchFamily="18" charset="0"/>
              </a:rPr>
              <a:t>We package our products in recyclable materials</a:t>
            </a:r>
            <a:r>
              <a:rPr lang="en-US" altLang="zh-CN" sz="2400">
                <a:solidFill>
                  <a:srgbClr val="000000"/>
                </a:solidFill>
                <a:latin typeface="宋体" panose="02010600030101010101" pitchFamily="2" charset="-122"/>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我们用可回收的材料包装我们的产品。</a:t>
            </a:r>
            <a:endParaRPr lang="zh-CN" altLang="zh-CN" sz="1050">
              <a:solidFill>
                <a:srgbClr val="000000"/>
              </a:solidFill>
              <a:cs typeface="Times New Roman" panose="02020603050405020304" pitchFamily="18" charset="0"/>
            </a:endParaRPr>
          </a:p>
        </p:txBody>
      </p:sp>
    </p:spTree>
    <p:extLst>
      <p:ext uri="{BB962C8B-B14F-4D97-AF65-F5344CB8AC3E}">
        <p14:creationId xmlns:p14="http://schemas.microsoft.com/office/powerpoint/2010/main" val="1184712049"/>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圆角矩形 5"/>
          <p:cNvSpPr/>
          <p:nvPr/>
        </p:nvSpPr>
        <p:spPr bwMode="auto">
          <a:xfrm>
            <a:off x="353453" y="1556792"/>
            <a:ext cx="11449272" cy="1250485"/>
          </a:xfrm>
          <a:prstGeom prst="roundRect">
            <a:avLst/>
          </a:prstGeom>
          <a:solidFill>
            <a:srgbClr val="D3ECE9"/>
          </a:solidFill>
          <a:ln w="19050" algn="ctr">
            <a:noFill/>
            <a:miter lim="800000"/>
          </a:ln>
        </p:spPr>
        <p:txBody>
          <a:bodyPr vert="horz" wrap="square" lIns="91440" tIns="45720" rIns="91440" bIns="45720" numCol="1" rtlCol="0" anchor="ctr" anchorCtr="0" compatLnSpc="1">
            <a:spAutoFit/>
          </a:bodyPr>
          <a:lstStyle/>
          <a:p>
            <a:pPr algn="just">
              <a:lnSpc>
                <a:spcPct val="150000"/>
              </a:lnSpc>
              <a:spcAft>
                <a:spcPts val="0"/>
              </a:spcAft>
            </a:pPr>
            <a:r>
              <a:rPr lang="en-US" altLang="zh-CN" sz="2400">
                <a:solidFill>
                  <a:srgbClr val="000000"/>
                </a:solidFill>
                <a:cs typeface="Times New Roman" panose="02020603050405020304" pitchFamily="18" charset="0"/>
              </a:rPr>
              <a:t>I</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have</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complete</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respect</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for</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her</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and</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admire</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her</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strength</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in</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overcoming</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such</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a</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great</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personal</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loss</a:t>
            </a:r>
            <a:r>
              <a:rPr lang="en-US" altLang="zh-CN" sz="2400">
                <a:solidFill>
                  <a:srgbClr val="000000"/>
                </a:solidFill>
                <a:latin typeface="宋体" panose="02010600030101010101" pitchFamily="2" charset="-122"/>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我非常尊敬她</a:t>
            </a:r>
            <a:r>
              <a:rPr lang="zh-CN" altLang="zh-CN" sz="24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钦佩她克服如此巨大的个人损失的力量</a:t>
            </a:r>
            <a:r>
              <a:rPr lang="zh-CN" altLang="zh-CN" sz="2400" smtClean="0">
                <a:solidFill>
                  <a:srgbClr val="000000"/>
                </a:solidFill>
                <a:ea typeface="楷体" panose="02010609060101010101" pitchFamily="49" charset="-122"/>
                <a:cs typeface="Times New Roman" panose="02020603050405020304" pitchFamily="18" charset="0"/>
              </a:rPr>
              <a:t>。</a:t>
            </a:r>
            <a:endParaRPr lang="zh-CN" altLang="zh-CN" sz="1050">
              <a:solidFill>
                <a:srgbClr val="000000"/>
              </a:solidFill>
              <a:cs typeface="Times New Roman" panose="02020603050405020304" pitchFamily="18" charset="0"/>
            </a:endParaRPr>
          </a:p>
        </p:txBody>
      </p:sp>
      <p:grpSp>
        <p:nvGrpSpPr>
          <p:cNvPr id="7" name="组合 6"/>
          <p:cNvGrpSpPr/>
          <p:nvPr/>
        </p:nvGrpSpPr>
        <p:grpSpPr>
          <a:xfrm>
            <a:off x="555339" y="1340768"/>
            <a:ext cx="11151159" cy="598551"/>
            <a:chOff x="555339" y="1278285"/>
            <a:chExt cx="11151159" cy="598551"/>
          </a:xfrm>
        </p:grpSpPr>
        <p:pic>
          <p:nvPicPr>
            <p:cNvPr id="8" name="教材原句S.EPS" descr="id:2147487282;FounderCES"/>
            <p:cNvPicPr/>
            <p:nvPr/>
          </p:nvPicPr>
          <p:blipFill rotWithShape="1">
            <a:blip r:embed="rId2"/>
            <a:srcRect l="3668" t="38852" r="22718" b="42104"/>
            <a:stretch/>
          </p:blipFill>
          <p:spPr>
            <a:xfrm>
              <a:off x="679748" y="1414575"/>
              <a:ext cx="9452098" cy="145278"/>
            </a:xfrm>
            <a:prstGeom prst="rect">
              <a:avLst/>
            </a:prstGeom>
          </p:spPr>
        </p:pic>
        <p:pic>
          <p:nvPicPr>
            <p:cNvPr id="9" name="教材原句S.EPS" descr="id:2147487282;FounderCES"/>
            <p:cNvPicPr/>
            <p:nvPr/>
          </p:nvPicPr>
          <p:blipFill rotWithShape="1">
            <a:blip r:embed="rId2"/>
            <a:srcRect l="77581"/>
            <a:stretch/>
          </p:blipFill>
          <p:spPr>
            <a:xfrm>
              <a:off x="10122321" y="1278285"/>
              <a:ext cx="1584177" cy="419828"/>
            </a:xfrm>
            <a:prstGeom prst="rect">
              <a:avLst/>
            </a:prstGeom>
          </p:spPr>
        </p:pic>
        <p:pic>
          <p:nvPicPr>
            <p:cNvPr id="10" name="教材原句S.EPS" descr="id:2147487163;FounderCES"/>
            <p:cNvPicPr/>
            <p:nvPr/>
          </p:nvPicPr>
          <p:blipFill rotWithShape="1">
            <a:blip r:embed="rId2"/>
            <a:srcRect r="98192" b="-43246"/>
            <a:stretch/>
          </p:blipFill>
          <p:spPr>
            <a:xfrm>
              <a:off x="555339" y="1287810"/>
              <a:ext cx="130250" cy="589026"/>
            </a:xfrm>
            <a:prstGeom prst="rect">
              <a:avLst/>
            </a:prstGeom>
          </p:spPr>
        </p:pic>
      </p:grpSp>
      <p:sp>
        <p:nvSpPr>
          <p:cNvPr id="3" name="内容占位符 2"/>
          <p:cNvSpPr>
            <a:spLocks noGrp="1"/>
          </p:cNvSpPr>
          <p:nvPr>
            <p:ph idx="1"/>
          </p:nvPr>
        </p:nvSpPr>
        <p:spPr>
          <a:xfrm>
            <a:off x="360854" y="746120"/>
            <a:ext cx="11485848" cy="576248"/>
          </a:xfrm>
        </p:spPr>
        <p:txBody>
          <a:bodyPr/>
          <a:lstStyle/>
          <a:p>
            <a:pPr hangingPunct="0">
              <a:spcAft>
                <a:spcPts val="0"/>
              </a:spcAft>
            </a:pPr>
            <a:r>
              <a:rPr lang="en-US" altLang="zh-CN" b="1">
                <a:solidFill>
                  <a:srgbClr val="223F99"/>
                </a:solidFill>
                <a:latin typeface="Times New Roman" panose="02020603050405020304" pitchFamily="18" charset="0"/>
                <a:ea typeface="宋体" panose="02010600030101010101" pitchFamily="2" charset="-122"/>
                <a:cs typeface="Times New Roman" panose="02020603050405020304" pitchFamily="18" charset="0"/>
              </a:rPr>
              <a:t>overcome </a:t>
            </a:r>
            <a:r>
              <a:rPr lang="en-US" altLang="zh-CN" b="1" i="1">
                <a:solidFill>
                  <a:srgbClr val="223F99"/>
                </a:solidFill>
                <a:latin typeface="Times New Roman" panose="02020603050405020304" pitchFamily="18" charset="0"/>
                <a:ea typeface="宋体" panose="02010600030101010101" pitchFamily="2" charset="-122"/>
                <a:cs typeface="Times New Roman" panose="02020603050405020304" pitchFamily="18" charset="0"/>
              </a:rPr>
              <a:t>vt</a:t>
            </a:r>
            <a:r>
              <a:rPr lang="en-US" altLang="zh-CN" b="1">
                <a:solidFill>
                  <a:srgbClr val="223F99"/>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223F99"/>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a:solidFill>
                  <a:srgbClr val="223F99"/>
                </a:solidFill>
                <a:latin typeface="Times New Roman" panose="02020603050405020304" pitchFamily="18" charset="0"/>
                <a:ea typeface="黑体" panose="02010609060101010101" pitchFamily="49" charset="-122"/>
                <a:cs typeface="Times New Roman" panose="02020603050405020304" pitchFamily="18" charset="0"/>
              </a:rPr>
              <a:t>克服</a:t>
            </a:r>
            <a:r>
              <a:rPr lang="zh-CN" altLang="zh-CN" b="1">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223F99"/>
                </a:solidFill>
                <a:latin typeface="Times New Roman" panose="02020603050405020304" pitchFamily="18" charset="0"/>
                <a:ea typeface="楷体" panose="02010609060101010101" pitchFamily="49" charset="-122"/>
                <a:cs typeface="Times New Roman" panose="02020603050405020304" pitchFamily="18" charset="0"/>
              </a:rPr>
              <a:t>困难</a:t>
            </a:r>
            <a:r>
              <a:rPr lang="zh-CN" altLang="zh-CN" b="1">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223F99"/>
                </a:solidFill>
                <a:latin typeface="Times New Roman" panose="02020603050405020304" pitchFamily="18" charset="0"/>
                <a:ea typeface="黑体" panose="02010609060101010101" pitchFamily="49" charset="-122"/>
                <a:cs typeface="Times New Roman" panose="02020603050405020304" pitchFamily="18" charset="0"/>
              </a:rPr>
              <a:t>控制</a:t>
            </a:r>
            <a:r>
              <a:rPr lang="zh-CN" altLang="zh-CN" b="1">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223F99"/>
                </a:solidFill>
                <a:latin typeface="Times New Roman" panose="02020603050405020304" pitchFamily="18" charset="0"/>
                <a:ea typeface="楷体" panose="02010609060101010101" pitchFamily="49" charset="-122"/>
                <a:cs typeface="Times New Roman" panose="02020603050405020304" pitchFamily="18" charset="0"/>
              </a:rPr>
              <a:t>感情</a:t>
            </a:r>
            <a:r>
              <a:rPr lang="zh-CN" altLang="zh-CN" b="1" smtClean="0">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2" name="矩形 1"/>
          <p:cNvSpPr/>
          <p:nvPr/>
        </p:nvSpPr>
        <p:spPr>
          <a:xfrm>
            <a:off x="353454" y="2798926"/>
            <a:ext cx="11493248" cy="2862322"/>
          </a:xfrm>
          <a:prstGeom prst="rect">
            <a:avLst/>
          </a:prstGeom>
        </p:spPr>
        <p:txBody>
          <a:bodyPr wrap="square">
            <a:spAutoFit/>
          </a:bodyPr>
          <a:lstStyle/>
          <a:p>
            <a:pPr algn="just">
              <a:lnSpc>
                <a:spcPct val="150000"/>
              </a:lnSpc>
              <a:spcAft>
                <a:spcPts val="0"/>
              </a:spcAft>
            </a:pPr>
            <a:r>
              <a:rPr lang="zh-CN" altLang="zh-CN" sz="2400">
                <a:solidFill>
                  <a:srgbClr val="000000"/>
                </a:solidFill>
                <a:cs typeface="Times New Roman" panose="02020603050405020304" pitchFamily="18" charset="0"/>
              </a:rPr>
              <a:t>• </a:t>
            </a:r>
            <a:r>
              <a:rPr lang="en-US" altLang="zh-CN" sz="2400">
                <a:solidFill>
                  <a:srgbClr val="000000"/>
                </a:solidFill>
                <a:cs typeface="Times New Roman" panose="02020603050405020304" pitchFamily="18" charset="0"/>
              </a:rPr>
              <a:t>My mother often encourages me to overcome each difficulty I meet</a:t>
            </a:r>
            <a:r>
              <a:rPr lang="zh-CN" altLang="zh-CN" sz="2400">
                <a:solidFill>
                  <a:srgbClr val="000000"/>
                </a:solidFill>
                <a:cs typeface="Times New Roman" panose="02020603050405020304" pitchFamily="18" charset="0"/>
              </a:rPr>
              <a:t>，</a:t>
            </a:r>
            <a:r>
              <a:rPr lang="en-US" altLang="zh-CN" sz="2400">
                <a:solidFill>
                  <a:srgbClr val="000000"/>
                </a:solidFill>
                <a:cs typeface="Times New Roman" panose="02020603050405020304" pitchFamily="18" charset="0"/>
              </a:rPr>
              <a:t>which is my treasure in my lifetime</a:t>
            </a:r>
            <a:r>
              <a:rPr lang="en-US" altLang="zh-CN" sz="2400">
                <a:solidFill>
                  <a:srgbClr val="000000"/>
                </a:solidFill>
                <a:latin typeface="宋体" panose="02010600030101010101" pitchFamily="2" charset="-122"/>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我妈妈经常鼓励我克服我遇到的每一个困难</a:t>
            </a:r>
            <a:r>
              <a:rPr lang="zh-CN" altLang="zh-CN" sz="24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这是我一生的财富。</a:t>
            </a:r>
            <a:endParaRPr lang="zh-CN" altLang="zh-CN" sz="1050">
              <a:solidFill>
                <a:srgbClr val="000000"/>
              </a:solidFill>
              <a:cs typeface="Times New Roman" panose="02020603050405020304" pitchFamily="18" charset="0"/>
            </a:endParaRPr>
          </a:p>
          <a:p>
            <a:pPr algn="just">
              <a:lnSpc>
                <a:spcPct val="150000"/>
              </a:lnSpc>
              <a:spcAft>
                <a:spcPts val="0"/>
              </a:spcAft>
            </a:pPr>
            <a:r>
              <a:rPr lang="zh-CN" altLang="zh-CN" sz="2400">
                <a:solidFill>
                  <a:srgbClr val="000000"/>
                </a:solidFill>
                <a:cs typeface="Times New Roman" panose="02020603050405020304" pitchFamily="18" charset="0"/>
              </a:rPr>
              <a:t>• </a:t>
            </a:r>
            <a:r>
              <a:rPr lang="en-US" altLang="zh-CN" sz="2400">
                <a:solidFill>
                  <a:srgbClr val="000000"/>
                </a:solidFill>
                <a:cs typeface="Times New Roman" panose="02020603050405020304" pitchFamily="18" charset="0"/>
              </a:rPr>
              <a:t>Overcome with emotion</a:t>
            </a:r>
            <a:r>
              <a:rPr lang="zh-CN" altLang="zh-CN" sz="2400">
                <a:solidFill>
                  <a:srgbClr val="000000"/>
                </a:solidFill>
                <a:cs typeface="Times New Roman" panose="02020603050405020304" pitchFamily="18" charset="0"/>
              </a:rPr>
              <a:t>，</a:t>
            </a:r>
            <a:r>
              <a:rPr lang="en-US" altLang="zh-CN" sz="2400">
                <a:solidFill>
                  <a:srgbClr val="000000"/>
                </a:solidFill>
                <a:cs typeface="Times New Roman" panose="02020603050405020304" pitchFamily="18" charset="0"/>
              </a:rPr>
              <a:t>she found herself unable to speak for a few minutes</a:t>
            </a:r>
            <a:r>
              <a:rPr lang="en-US" altLang="zh-CN" sz="2400">
                <a:solidFill>
                  <a:srgbClr val="000000"/>
                </a:solidFill>
                <a:latin typeface="宋体" panose="02010600030101010101" pitchFamily="2" charset="-122"/>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激动得不能自持</a:t>
            </a:r>
            <a:r>
              <a:rPr lang="zh-CN" altLang="zh-CN" sz="24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她发现自己几分钟都说不出话来。</a:t>
            </a:r>
            <a:endParaRPr lang="zh-CN" altLang="zh-CN" sz="1050">
              <a:solidFill>
                <a:srgbClr val="000000"/>
              </a:solidFill>
              <a:cs typeface="Times New Roman" panose="02020603050405020304" pitchFamily="18" charset="0"/>
            </a:endParaRPr>
          </a:p>
        </p:txBody>
      </p:sp>
    </p:spTree>
    <p:extLst>
      <p:ext uri="{BB962C8B-B14F-4D97-AF65-F5344CB8AC3E}">
        <p14:creationId xmlns:p14="http://schemas.microsoft.com/office/powerpoint/2010/main" val="4205614978"/>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TS8.eps" descr="id:2147488032;FounderCES"/>
          <p:cNvPicPr/>
          <p:nvPr/>
        </p:nvPicPr>
        <p:blipFill>
          <a:blip r:embed="rId2"/>
          <a:stretch>
            <a:fillRect/>
          </a:stretch>
        </p:blipFill>
        <p:spPr>
          <a:xfrm>
            <a:off x="391953" y="962629"/>
            <a:ext cx="1035050" cy="350520"/>
          </a:xfrm>
          <a:prstGeom prst="rect">
            <a:avLst/>
          </a:prstGeom>
        </p:spPr>
      </p:pic>
      <p:sp>
        <p:nvSpPr>
          <p:cNvPr id="6" name="内容占位符 5"/>
          <p:cNvSpPr>
            <a:spLocks noGrp="1"/>
          </p:cNvSpPr>
          <p:nvPr>
            <p:ph idx="1"/>
          </p:nvPr>
        </p:nvSpPr>
        <p:spPr>
          <a:xfrm>
            <a:off x="360854" y="692696"/>
            <a:ext cx="11485848" cy="3970318"/>
          </a:xfrm>
        </p:spPr>
        <p:txBody>
          <a:bodyPr/>
          <a:lstStyle/>
          <a:p>
            <a:pPr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overcome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difficulty/fear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克服困难</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战胜恐惧</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 overcome by smoke/gas fumes</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被烟</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煤气熏倒</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 overcome with/by emotion/grief/anger/despair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因激动</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悲伤</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愤怒</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绝望而不能自持</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girl appeared to be overcome with homesickness</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这女孩看来想家想得受不了了。</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They were overcome by smoke and had to be carried out of their houses</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他们被烟熏倒了</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不得不被抬出他们的房屋</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850861099"/>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XB3.eps" descr="id:2147488004;FounderCES"/>
          <p:cNvPicPr/>
          <p:nvPr/>
        </p:nvPicPr>
        <p:blipFill>
          <a:blip r:embed="rId2"/>
          <a:stretch>
            <a:fillRect/>
          </a:stretch>
        </p:blipFill>
        <p:spPr>
          <a:xfrm>
            <a:off x="406574" y="836712"/>
            <a:ext cx="2124710" cy="408305"/>
          </a:xfrm>
          <a:prstGeom prst="rect">
            <a:avLst/>
          </a:prstGeom>
        </p:spPr>
      </p:pic>
      <p:sp>
        <p:nvSpPr>
          <p:cNvPr id="5" name="圆角矩形 4"/>
          <p:cNvSpPr/>
          <p:nvPr/>
        </p:nvSpPr>
        <p:spPr bwMode="auto">
          <a:xfrm>
            <a:off x="353453" y="1921596"/>
            <a:ext cx="11449272" cy="1250485"/>
          </a:xfrm>
          <a:prstGeom prst="roundRect">
            <a:avLst/>
          </a:prstGeom>
          <a:solidFill>
            <a:srgbClr val="D3ECE9"/>
          </a:solidFill>
          <a:ln w="19050" algn="ctr">
            <a:noFill/>
            <a:miter lim="800000"/>
          </a:ln>
        </p:spPr>
        <p:txBody>
          <a:bodyPr vert="horz" wrap="square" lIns="91440" tIns="45720" rIns="91440" bIns="45720" numCol="1" rtlCol="0" anchor="ctr" anchorCtr="0" compatLnSpc="1">
            <a:spAutoFit/>
          </a:bodyPr>
          <a:lstStyle/>
          <a:p>
            <a:pPr algn="just">
              <a:lnSpc>
                <a:spcPct val="150000"/>
              </a:lnSpc>
              <a:spcAft>
                <a:spcPts val="0"/>
              </a:spcAft>
            </a:pPr>
            <a:r>
              <a:rPr lang="en-US" altLang="zh-CN" sz="2400">
                <a:solidFill>
                  <a:srgbClr val="000000"/>
                </a:solidFill>
                <a:cs typeface="Times New Roman" panose="02020603050405020304" pitchFamily="18" charset="0"/>
              </a:rPr>
              <a:t>My</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question</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is</a:t>
            </a:r>
            <a:r>
              <a:rPr lang="zh-CN" altLang="zh-CN" sz="24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How</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did</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Ms</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Yi</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Jiefang</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work</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through</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her</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sadness</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after</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her</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son</a:t>
            </a:r>
            <a:r>
              <a:rPr lang="en-US" altLang="zh-CN" sz="2400">
                <a:solidFill>
                  <a:srgbClr val="000000"/>
                </a:solidFill>
                <a:ea typeface="楷体" panose="02010609060101010101" pitchFamily="49" charset="-122"/>
                <a:cs typeface="Times New Roman" panose="02020603050405020304" pitchFamily="18" charset="0"/>
              </a:rPr>
              <a:t>’</a:t>
            </a:r>
            <a:r>
              <a:rPr lang="en-US" altLang="zh-CN" sz="2400">
                <a:solidFill>
                  <a:srgbClr val="000000"/>
                </a:solidFill>
                <a:cs typeface="Times New Roman" panose="02020603050405020304" pitchFamily="18" charset="0"/>
              </a:rPr>
              <a:t>s</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death</a:t>
            </a:r>
            <a:r>
              <a:rPr lang="zh-CN" altLang="zh-CN" sz="24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我的问题是</a:t>
            </a:r>
            <a:r>
              <a:rPr lang="zh-CN" altLang="zh-CN" sz="24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在儿子去世后</a:t>
            </a:r>
            <a:r>
              <a:rPr lang="zh-CN" altLang="zh-CN" sz="24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易解放女士是如何度过她的悲伤的</a:t>
            </a:r>
            <a:r>
              <a:rPr lang="zh-CN" altLang="zh-CN" sz="2400" smtClean="0">
                <a:solidFill>
                  <a:srgbClr val="000000"/>
                </a:solidFill>
                <a:cs typeface="Times New Roman" panose="02020603050405020304" pitchFamily="18" charset="0"/>
              </a:rPr>
              <a:t>？</a:t>
            </a:r>
            <a:endParaRPr lang="zh-CN" altLang="zh-CN" sz="1050">
              <a:solidFill>
                <a:srgbClr val="000000"/>
              </a:solidFill>
              <a:cs typeface="Times New Roman" panose="02020603050405020304" pitchFamily="18" charset="0"/>
            </a:endParaRPr>
          </a:p>
        </p:txBody>
      </p:sp>
      <p:grpSp>
        <p:nvGrpSpPr>
          <p:cNvPr id="6" name="组合 5"/>
          <p:cNvGrpSpPr/>
          <p:nvPr/>
        </p:nvGrpSpPr>
        <p:grpSpPr>
          <a:xfrm>
            <a:off x="555339" y="1700808"/>
            <a:ext cx="11151159" cy="598551"/>
            <a:chOff x="555339" y="1278285"/>
            <a:chExt cx="11151159" cy="598551"/>
          </a:xfrm>
        </p:grpSpPr>
        <p:pic>
          <p:nvPicPr>
            <p:cNvPr id="7" name="教材原句S.EPS" descr="id:2147487282;FounderCES"/>
            <p:cNvPicPr/>
            <p:nvPr/>
          </p:nvPicPr>
          <p:blipFill rotWithShape="1">
            <a:blip r:embed="rId3"/>
            <a:srcRect l="3668" t="38852" r="22718" b="42104"/>
            <a:stretch/>
          </p:blipFill>
          <p:spPr>
            <a:xfrm>
              <a:off x="679748" y="1414575"/>
              <a:ext cx="9452098" cy="145278"/>
            </a:xfrm>
            <a:prstGeom prst="rect">
              <a:avLst/>
            </a:prstGeom>
          </p:spPr>
        </p:pic>
        <p:pic>
          <p:nvPicPr>
            <p:cNvPr id="8" name="教材原句S.EPS" descr="id:2147487282;FounderCES"/>
            <p:cNvPicPr/>
            <p:nvPr/>
          </p:nvPicPr>
          <p:blipFill rotWithShape="1">
            <a:blip r:embed="rId3"/>
            <a:srcRect l="77581"/>
            <a:stretch/>
          </p:blipFill>
          <p:spPr>
            <a:xfrm>
              <a:off x="10122321" y="1278285"/>
              <a:ext cx="1584177" cy="419828"/>
            </a:xfrm>
            <a:prstGeom prst="rect">
              <a:avLst/>
            </a:prstGeom>
          </p:spPr>
        </p:pic>
        <p:pic>
          <p:nvPicPr>
            <p:cNvPr id="9" name="教材原句S.EPS" descr="id:2147487163;FounderCES"/>
            <p:cNvPicPr/>
            <p:nvPr/>
          </p:nvPicPr>
          <p:blipFill rotWithShape="1">
            <a:blip r:embed="rId3"/>
            <a:srcRect r="98192" b="-43246"/>
            <a:stretch/>
          </p:blipFill>
          <p:spPr>
            <a:xfrm>
              <a:off x="555339" y="1287810"/>
              <a:ext cx="130250" cy="589026"/>
            </a:xfrm>
            <a:prstGeom prst="rect">
              <a:avLst/>
            </a:prstGeom>
          </p:spPr>
        </p:pic>
      </p:grpSp>
      <p:sp>
        <p:nvSpPr>
          <p:cNvPr id="3" name="内容占位符 2"/>
          <p:cNvSpPr>
            <a:spLocks noGrp="1"/>
          </p:cNvSpPr>
          <p:nvPr>
            <p:ph idx="1"/>
          </p:nvPr>
        </p:nvSpPr>
        <p:spPr>
          <a:xfrm>
            <a:off x="360854" y="1270501"/>
            <a:ext cx="11485848" cy="576248"/>
          </a:xfrm>
        </p:spPr>
        <p:txBody>
          <a:bodyPr/>
          <a:lstStyle/>
          <a:p>
            <a:pPr hangingPunct="0">
              <a:spcAft>
                <a:spcPts val="0"/>
              </a:spcAft>
            </a:pPr>
            <a:r>
              <a:rPr lang="en-US" altLang="zh-CN" b="1">
                <a:solidFill>
                  <a:srgbClr val="D9709E"/>
                </a:solidFill>
                <a:latin typeface="Times New Roman" panose="02020603050405020304" pitchFamily="18" charset="0"/>
                <a:ea typeface="宋体" panose="02010600030101010101" pitchFamily="2" charset="-122"/>
                <a:cs typeface="Times New Roman" panose="02020603050405020304" pitchFamily="18" charset="0"/>
              </a:rPr>
              <a:t>work</a:t>
            </a:r>
            <a:r>
              <a:rPr lang="en-US" altLang="zh-CN" b="1">
                <a:solidFill>
                  <a:srgbClr val="D9709E"/>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b="1">
                <a:solidFill>
                  <a:srgbClr val="D9709E"/>
                </a:solidFill>
                <a:latin typeface="Times New Roman" panose="02020603050405020304" pitchFamily="18" charset="0"/>
                <a:ea typeface="宋体" panose="02010600030101010101" pitchFamily="2" charset="-122"/>
                <a:cs typeface="Times New Roman" panose="02020603050405020304" pitchFamily="18" charset="0"/>
              </a:rPr>
              <a:t>through</a:t>
            </a:r>
            <a:r>
              <a:rPr lang="en-US" altLang="zh-CN" b="1">
                <a:solidFill>
                  <a:srgbClr val="D9709E"/>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a:solidFill>
                  <a:srgbClr val="D9709E"/>
                </a:solidFill>
                <a:latin typeface="Times New Roman" panose="02020603050405020304" pitchFamily="18" charset="0"/>
                <a:ea typeface="黑体" panose="02010609060101010101" pitchFamily="49" charset="-122"/>
                <a:cs typeface="Times New Roman" panose="02020603050405020304" pitchFamily="18" charset="0"/>
              </a:rPr>
              <a:t>调整</a:t>
            </a:r>
            <a:r>
              <a:rPr lang="zh-CN" altLang="zh-CN" b="1">
                <a:solidFill>
                  <a:srgbClr val="D9709E"/>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D9709E"/>
                </a:solidFill>
                <a:latin typeface="Times New Roman" panose="02020603050405020304" pitchFamily="18" charset="0"/>
                <a:ea typeface="楷体" panose="02010609060101010101" pitchFamily="49" charset="-122"/>
                <a:cs typeface="Times New Roman" panose="02020603050405020304" pitchFamily="18" charset="0"/>
              </a:rPr>
              <a:t>情绪</a:t>
            </a:r>
            <a:r>
              <a:rPr lang="zh-CN" altLang="zh-CN" b="1">
                <a:solidFill>
                  <a:srgbClr val="D9709E"/>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D9709E"/>
                </a:solidFill>
                <a:latin typeface="Times New Roman" panose="02020603050405020304" pitchFamily="18" charset="0"/>
                <a:ea typeface="黑体" panose="02010609060101010101" pitchFamily="49" charset="-122"/>
                <a:cs typeface="Times New Roman" panose="02020603050405020304" pitchFamily="18" charset="0"/>
              </a:rPr>
              <a:t>解决</a:t>
            </a:r>
            <a:r>
              <a:rPr lang="zh-CN" altLang="zh-CN" b="1">
                <a:solidFill>
                  <a:srgbClr val="D9709E"/>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D9709E"/>
                </a:solidFill>
                <a:latin typeface="Times New Roman" panose="02020603050405020304" pitchFamily="18" charset="0"/>
                <a:ea typeface="楷体" panose="02010609060101010101" pitchFamily="49" charset="-122"/>
                <a:cs typeface="Times New Roman" panose="02020603050405020304" pitchFamily="18" charset="0"/>
              </a:rPr>
              <a:t>问题</a:t>
            </a:r>
            <a:r>
              <a:rPr lang="zh-CN" altLang="zh-CN" b="1" smtClean="0">
                <a:solidFill>
                  <a:srgbClr val="D9709E"/>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2" name="矩形 1"/>
          <p:cNvSpPr/>
          <p:nvPr/>
        </p:nvSpPr>
        <p:spPr>
          <a:xfrm>
            <a:off x="360854" y="3140968"/>
            <a:ext cx="11485848" cy="3416320"/>
          </a:xfrm>
          <a:prstGeom prst="rect">
            <a:avLst/>
          </a:prstGeom>
        </p:spPr>
        <p:txBody>
          <a:bodyPr wrap="square">
            <a:spAutoFit/>
          </a:bodyPr>
          <a:lstStyle/>
          <a:p>
            <a:pPr algn="just">
              <a:lnSpc>
                <a:spcPct val="150000"/>
              </a:lnSpc>
              <a:spcAft>
                <a:spcPts val="0"/>
              </a:spcAft>
            </a:pPr>
            <a:r>
              <a:rPr lang="zh-CN" altLang="zh-CN" sz="2400">
                <a:solidFill>
                  <a:srgbClr val="000000"/>
                </a:solidFill>
                <a:cs typeface="Times New Roman" panose="02020603050405020304" pitchFamily="18" charset="0"/>
              </a:rPr>
              <a:t>• </a:t>
            </a:r>
            <a:r>
              <a:rPr lang="en-US" altLang="zh-CN" sz="2400">
                <a:solidFill>
                  <a:srgbClr val="000000"/>
                </a:solidFill>
                <a:cs typeface="Times New Roman" panose="02020603050405020304" pitchFamily="18" charset="0"/>
              </a:rPr>
              <a:t>He worked through his disappointment and did the experiment from the beginning</a:t>
            </a:r>
            <a:r>
              <a:rPr lang="en-US" altLang="zh-CN" sz="2400">
                <a:solidFill>
                  <a:srgbClr val="000000"/>
                </a:solidFill>
                <a:latin typeface="宋体" panose="02010600030101010101" pitchFamily="2" charset="-122"/>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他调整失望情绪</a:t>
            </a:r>
            <a:r>
              <a:rPr lang="zh-CN" altLang="zh-CN" sz="24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从头开始做实验。</a:t>
            </a:r>
            <a:endParaRPr lang="zh-CN" altLang="zh-CN" sz="1050">
              <a:solidFill>
                <a:srgbClr val="000000"/>
              </a:solidFill>
              <a:cs typeface="Times New Roman" panose="02020603050405020304" pitchFamily="18" charset="0"/>
            </a:endParaRPr>
          </a:p>
          <a:p>
            <a:pPr algn="just">
              <a:lnSpc>
                <a:spcPct val="150000"/>
              </a:lnSpc>
              <a:spcAft>
                <a:spcPts val="0"/>
              </a:spcAft>
            </a:pPr>
            <a:r>
              <a:rPr lang="zh-CN" altLang="zh-CN" sz="2400">
                <a:solidFill>
                  <a:srgbClr val="000000"/>
                </a:solidFill>
                <a:cs typeface="Times New Roman" panose="02020603050405020304" pitchFamily="18" charset="0"/>
              </a:rPr>
              <a:t>• </a:t>
            </a:r>
            <a:r>
              <a:rPr lang="en-US" altLang="zh-CN" sz="2400">
                <a:solidFill>
                  <a:srgbClr val="000000"/>
                </a:solidFill>
                <a:cs typeface="Times New Roman" panose="02020603050405020304" pitchFamily="18" charset="0"/>
              </a:rPr>
              <a:t>I</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know</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the</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way</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my</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mind</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works</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when</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I</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work</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through</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a</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problem</a:t>
            </a:r>
            <a:r>
              <a:rPr lang="en-US" altLang="zh-CN" sz="2400">
                <a:solidFill>
                  <a:srgbClr val="000000"/>
                </a:solidFill>
                <a:latin typeface="宋体" panose="02010600030101010101" pitchFamily="2" charset="-122"/>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当我解决问题时</a:t>
            </a:r>
            <a:r>
              <a:rPr lang="zh-CN" altLang="zh-CN" sz="24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我知道我的脑袋是如何运作的。</a:t>
            </a:r>
            <a:endParaRPr lang="zh-CN" altLang="zh-CN" sz="1050">
              <a:solidFill>
                <a:srgbClr val="000000"/>
              </a:solidFill>
              <a:cs typeface="Times New Roman" panose="02020603050405020304" pitchFamily="18" charset="0"/>
            </a:endParaRPr>
          </a:p>
          <a:p>
            <a:pPr algn="just" eaLnBrk="1">
              <a:lnSpc>
                <a:spcPct val="150000"/>
              </a:lnSpc>
              <a:spcAft>
                <a:spcPts val="0"/>
              </a:spcAft>
            </a:pPr>
            <a:r>
              <a:rPr lang="zh-CN" altLang="zh-CN" sz="2400">
                <a:solidFill>
                  <a:srgbClr val="000000"/>
                </a:solidFill>
                <a:cs typeface="Times New Roman" panose="02020603050405020304" pitchFamily="18" charset="0"/>
              </a:rPr>
              <a:t>• </a:t>
            </a:r>
            <a:r>
              <a:rPr lang="en-US" altLang="zh-CN" sz="2400">
                <a:solidFill>
                  <a:srgbClr val="000000"/>
                </a:solidFill>
                <a:cs typeface="Times New Roman" panose="02020603050405020304" pitchFamily="18" charset="0"/>
              </a:rPr>
              <a:t>After someone dies</a:t>
            </a:r>
            <a:r>
              <a:rPr lang="zh-CN" altLang="zh-CN" sz="2400">
                <a:solidFill>
                  <a:srgbClr val="000000"/>
                </a:solidFill>
                <a:cs typeface="Times New Roman" panose="02020603050405020304" pitchFamily="18" charset="0"/>
              </a:rPr>
              <a:t>，</a:t>
            </a:r>
            <a:r>
              <a:rPr lang="en-US" altLang="zh-CN" sz="2400">
                <a:solidFill>
                  <a:srgbClr val="000000"/>
                </a:solidFill>
                <a:cs typeface="Times New Roman" panose="02020603050405020304" pitchFamily="18" charset="0"/>
              </a:rPr>
              <a:t>it can take a long time to work through your grief</a:t>
            </a:r>
            <a:r>
              <a:rPr lang="en-US" altLang="zh-CN" sz="2400">
                <a:solidFill>
                  <a:srgbClr val="000000"/>
                </a:solidFill>
                <a:latin typeface="宋体" panose="02010600030101010101" pitchFamily="2" charset="-122"/>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有人去世后</a:t>
            </a:r>
            <a:r>
              <a:rPr lang="zh-CN" altLang="zh-CN" sz="24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你可能需要很长时间才能从悲伤中恢复。</a:t>
            </a:r>
            <a:endParaRPr lang="zh-CN" altLang="zh-CN" sz="1050">
              <a:solidFill>
                <a:srgbClr val="000000"/>
              </a:solidFill>
              <a:cs typeface="Times New Roman" panose="02020603050405020304" pitchFamily="18" charset="0"/>
            </a:endParaRPr>
          </a:p>
        </p:txBody>
      </p:sp>
    </p:spTree>
    <p:extLst>
      <p:ext uri="{BB962C8B-B14F-4D97-AF65-F5344CB8AC3E}">
        <p14:creationId xmlns:p14="http://schemas.microsoft.com/office/powerpoint/2010/main" val="2548418490"/>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圆角矩形 2"/>
          <p:cNvSpPr/>
          <p:nvPr/>
        </p:nvSpPr>
        <p:spPr bwMode="auto">
          <a:xfrm>
            <a:off x="360854" y="1131812"/>
            <a:ext cx="11422984" cy="2873252"/>
          </a:xfrm>
          <a:prstGeom prst="roundRect">
            <a:avLst>
              <a:gd name="adj" fmla="val 5328"/>
            </a:avLst>
          </a:prstGeom>
          <a:solidFill>
            <a:srgbClr val="E6E1EF"/>
          </a:solidFill>
          <a:ln w="19050" algn="ctr">
            <a:noFill/>
            <a:miter lim="800000"/>
          </a:ln>
        </p:spPr>
        <p:txBody>
          <a:bodyPr vert="horz" wrap="square" lIns="91440" tIns="45720" rIns="91440" bIns="45720" numCol="1" rtlCol="0" anchor="ctr" anchorCtr="0" compatLnSpc="1">
            <a:spAutoFit/>
          </a:bodyPr>
          <a:lstStyle/>
          <a:p>
            <a:pPr algn="just">
              <a:lnSpc>
                <a:spcPct val="150000"/>
              </a:lnSpc>
              <a:spcAft>
                <a:spcPts val="0"/>
              </a:spcAft>
            </a:pPr>
            <a:r>
              <a:rPr lang="en-US" altLang="zh-CN" sz="2400">
                <a:solidFill>
                  <a:srgbClr val="000000"/>
                </a:solidFill>
                <a:cs typeface="Times New Roman" panose="02020603050405020304" pitchFamily="18" charset="0"/>
              </a:rPr>
              <a:t>work as </a:t>
            </a:r>
            <a:r>
              <a:rPr lang="zh-CN" altLang="zh-CN" sz="2400">
                <a:solidFill>
                  <a:srgbClr val="000000"/>
                </a:solidFill>
                <a:cs typeface="Times New Roman" panose="02020603050405020304" pitchFamily="18" charset="0"/>
              </a:rPr>
              <a:t>从事</a:t>
            </a:r>
            <a:r>
              <a:rPr lang="en-US" altLang="zh-CN" sz="2400">
                <a:solidFill>
                  <a:srgbClr val="000000"/>
                </a:solidFill>
                <a:latin typeface="宋体" panose="02010600030101010101" pitchFamily="2" charset="-122"/>
                <a:cs typeface="Times New Roman" panose="02020603050405020304" pitchFamily="18" charset="0"/>
              </a:rPr>
              <a:t>……</a:t>
            </a:r>
            <a:r>
              <a:rPr lang="zh-CN" altLang="zh-CN" sz="2400">
                <a:solidFill>
                  <a:srgbClr val="000000"/>
                </a:solidFill>
                <a:cs typeface="Times New Roman" panose="02020603050405020304" pitchFamily="18" charset="0"/>
              </a:rPr>
              <a:t>的工作</a:t>
            </a:r>
            <a:endParaRPr lang="zh-CN" altLang="zh-CN" sz="1050">
              <a:solidFill>
                <a:srgbClr val="000000"/>
              </a:solidFill>
              <a:cs typeface="Times New Roman" panose="02020603050405020304" pitchFamily="18" charset="0"/>
            </a:endParaRPr>
          </a:p>
          <a:p>
            <a:pPr algn="just">
              <a:lnSpc>
                <a:spcPct val="150000"/>
              </a:lnSpc>
              <a:spcAft>
                <a:spcPts val="0"/>
              </a:spcAft>
            </a:pPr>
            <a:r>
              <a:rPr lang="en-US" altLang="zh-CN" sz="2400">
                <a:solidFill>
                  <a:srgbClr val="000000"/>
                </a:solidFill>
                <a:cs typeface="Times New Roman" panose="02020603050405020304" pitchFamily="18" charset="0"/>
              </a:rPr>
              <a:t>work on/at</a:t>
            </a:r>
            <a:r>
              <a:rPr lang="zh-CN" altLang="zh-CN" sz="2400">
                <a:solidFill>
                  <a:srgbClr val="000000"/>
                </a:solidFill>
                <a:cs typeface="Times New Roman" panose="02020603050405020304" pitchFamily="18" charset="0"/>
              </a:rPr>
              <a:t>从事，致力于</a:t>
            </a:r>
            <a:endParaRPr lang="zh-CN" altLang="zh-CN" sz="1050">
              <a:solidFill>
                <a:srgbClr val="000000"/>
              </a:solidFill>
              <a:cs typeface="Times New Roman" panose="02020603050405020304" pitchFamily="18" charset="0"/>
            </a:endParaRPr>
          </a:p>
          <a:p>
            <a:pPr algn="just">
              <a:lnSpc>
                <a:spcPct val="150000"/>
              </a:lnSpc>
              <a:spcAft>
                <a:spcPts val="0"/>
              </a:spcAft>
            </a:pPr>
            <a:r>
              <a:rPr lang="en-US" altLang="zh-CN" sz="2400">
                <a:solidFill>
                  <a:srgbClr val="000000"/>
                </a:solidFill>
                <a:cs typeface="Times New Roman" panose="02020603050405020304" pitchFamily="18" charset="0"/>
              </a:rPr>
              <a:t>work away </a:t>
            </a:r>
            <a:r>
              <a:rPr lang="zh-CN" altLang="zh-CN" sz="2400">
                <a:solidFill>
                  <a:srgbClr val="000000"/>
                </a:solidFill>
                <a:cs typeface="Times New Roman" panose="02020603050405020304" pitchFamily="18" charset="0"/>
              </a:rPr>
              <a:t>不停地继续工作</a:t>
            </a:r>
            <a:endParaRPr lang="zh-CN" altLang="zh-CN" sz="1050">
              <a:solidFill>
                <a:srgbClr val="000000"/>
              </a:solidFill>
              <a:cs typeface="Times New Roman" panose="02020603050405020304" pitchFamily="18" charset="0"/>
            </a:endParaRPr>
          </a:p>
          <a:p>
            <a:pPr algn="just">
              <a:lnSpc>
                <a:spcPct val="150000"/>
              </a:lnSpc>
              <a:spcAft>
                <a:spcPts val="0"/>
              </a:spcAft>
            </a:pPr>
            <a:r>
              <a:rPr lang="en-US" altLang="zh-CN" sz="2400">
                <a:solidFill>
                  <a:srgbClr val="000000"/>
                </a:solidFill>
                <a:cs typeface="Times New Roman" panose="02020603050405020304" pitchFamily="18" charset="0"/>
              </a:rPr>
              <a:t>work out</a:t>
            </a:r>
            <a:r>
              <a:rPr lang="zh-CN" altLang="zh-CN" sz="2400">
                <a:solidFill>
                  <a:srgbClr val="000000"/>
                </a:solidFill>
                <a:cs typeface="Times New Roman" panose="02020603050405020304" pitchFamily="18" charset="0"/>
              </a:rPr>
              <a:t>计算出；想出；解决；锻炼；产生结果</a:t>
            </a:r>
            <a:endParaRPr lang="zh-CN" altLang="zh-CN" sz="1050">
              <a:solidFill>
                <a:srgbClr val="000000"/>
              </a:solidFill>
              <a:cs typeface="Times New Roman" panose="02020603050405020304" pitchFamily="18" charset="0"/>
            </a:endParaRPr>
          </a:p>
          <a:p>
            <a:pPr algn="just">
              <a:lnSpc>
                <a:spcPct val="150000"/>
              </a:lnSpc>
              <a:spcAft>
                <a:spcPts val="0"/>
              </a:spcAft>
            </a:pPr>
            <a:r>
              <a:rPr lang="en-US" altLang="zh-CN" sz="2400">
                <a:solidFill>
                  <a:srgbClr val="000000"/>
                </a:solidFill>
                <a:cs typeface="Times New Roman" panose="02020603050405020304" pitchFamily="18" charset="0"/>
              </a:rPr>
              <a:t>work up</a:t>
            </a:r>
            <a:r>
              <a:rPr lang="zh-CN" altLang="zh-CN" sz="2400">
                <a:solidFill>
                  <a:srgbClr val="000000"/>
                </a:solidFill>
                <a:cs typeface="Times New Roman" panose="02020603050405020304" pitchFamily="18" charset="0"/>
              </a:rPr>
              <a:t>激发；逐步完善；逐渐准备　</a:t>
            </a:r>
            <a:endParaRPr lang="zh-CN" altLang="zh-CN" sz="1050">
              <a:solidFill>
                <a:srgbClr val="000000"/>
              </a:solidFill>
              <a:cs typeface="Times New Roman" panose="02020603050405020304" pitchFamily="18" charset="0"/>
            </a:endParaRPr>
          </a:p>
        </p:txBody>
      </p:sp>
      <p:pic>
        <p:nvPicPr>
          <p:cNvPr id="4" name="知识拓展小.EPS" descr="id:2147487177;FounderCES"/>
          <p:cNvPicPr/>
          <p:nvPr/>
        </p:nvPicPr>
        <p:blipFill>
          <a:blip r:embed="rId2"/>
          <a:stretch>
            <a:fillRect/>
          </a:stretch>
        </p:blipFill>
        <p:spPr>
          <a:xfrm>
            <a:off x="622598" y="908720"/>
            <a:ext cx="2088232" cy="410579"/>
          </a:xfrm>
          <a:prstGeom prst="rect">
            <a:avLst/>
          </a:prstGeom>
        </p:spPr>
      </p:pic>
      <p:sp>
        <p:nvSpPr>
          <p:cNvPr id="5" name="内容占位符 4"/>
          <p:cNvSpPr>
            <a:spLocks noGrp="1"/>
          </p:cNvSpPr>
          <p:nvPr>
            <p:ph idx="1"/>
          </p:nvPr>
        </p:nvSpPr>
        <p:spPr/>
        <p:txBody>
          <a:bodyPr/>
          <a:lstStyle/>
          <a:p>
            <a:endParaRPr lang="zh-CN" altLang="en-US"/>
          </a:p>
        </p:txBody>
      </p:sp>
    </p:spTree>
    <p:extLst>
      <p:ext uri="{BB962C8B-B14F-4D97-AF65-F5344CB8AC3E}">
        <p14:creationId xmlns:p14="http://schemas.microsoft.com/office/powerpoint/2010/main" val="3482772946"/>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3900235"/>
          </a:xfrm>
        </p:spPr>
        <p:txBody>
          <a:bodyPr/>
          <a:lstStyle/>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Doctors have worked out a chart showing how much stress is involved in various events</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医生们绘制出了一张图表</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显示了各种事件中涉及了多少压力。</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Her brother is a good basketball player</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but Jane can’t work up any enthusiasm for this game</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她的哥哥是个好篮球运动员</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但简对这项比赛没有激发出任何热情。</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Wilson first worked as a driver through a student-support programme of the non-profit organisation</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威尔逊最初是通过这个非营利组织的一个学生支持项目从事司机工作的</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446361489"/>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xb1.EPS" descr="id:2147487156;FounderCES"/>
          <p:cNvPicPr/>
          <p:nvPr/>
        </p:nvPicPr>
        <p:blipFill>
          <a:blip r:embed="rId2"/>
          <a:stretch>
            <a:fillRect/>
          </a:stretch>
        </p:blipFill>
        <p:spPr>
          <a:xfrm>
            <a:off x="378106" y="1412776"/>
            <a:ext cx="2133952" cy="410914"/>
          </a:xfrm>
          <a:prstGeom prst="rect">
            <a:avLst/>
          </a:prstGeom>
        </p:spPr>
      </p:pic>
      <p:sp>
        <p:nvSpPr>
          <p:cNvPr id="6" name="圆角矩形 5"/>
          <p:cNvSpPr/>
          <p:nvPr/>
        </p:nvSpPr>
        <p:spPr bwMode="auto">
          <a:xfrm>
            <a:off x="387524" y="2655931"/>
            <a:ext cx="11449272" cy="1250485"/>
          </a:xfrm>
          <a:prstGeom prst="roundRect">
            <a:avLst/>
          </a:prstGeom>
          <a:solidFill>
            <a:srgbClr val="D3ECE9"/>
          </a:solidFill>
          <a:ln w="19050" algn="ctr">
            <a:noFill/>
            <a:miter lim="800000"/>
          </a:ln>
        </p:spPr>
        <p:txBody>
          <a:bodyPr vert="horz" wrap="square" lIns="91440" tIns="45720" rIns="91440" bIns="45720" numCol="1" rtlCol="0" anchor="ctr" anchorCtr="0" compatLnSpc="1">
            <a:spAutoFit/>
          </a:bodyPr>
          <a:lstStyle/>
          <a:p>
            <a:pPr algn="just">
              <a:lnSpc>
                <a:spcPct val="150000"/>
              </a:lnSpc>
              <a:spcAft>
                <a:spcPts val="0"/>
              </a:spcAft>
            </a:pPr>
            <a:r>
              <a:rPr lang="en-US" altLang="zh-CN" sz="2400">
                <a:solidFill>
                  <a:srgbClr val="000000"/>
                </a:solidFill>
                <a:cs typeface="Times New Roman" panose="02020603050405020304" pitchFamily="18" charset="0"/>
              </a:rPr>
              <a:t>Amsterdam</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is</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a</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good</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city</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for</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cycling</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because</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it</a:t>
            </a:r>
            <a:r>
              <a:rPr lang="en-US" altLang="zh-CN" sz="2400">
                <a:solidFill>
                  <a:srgbClr val="000000"/>
                </a:solidFill>
                <a:ea typeface="楷体" panose="02010609060101010101" pitchFamily="49" charset="-122"/>
                <a:cs typeface="Times New Roman" panose="02020603050405020304" pitchFamily="18" charset="0"/>
              </a:rPr>
              <a:t>’</a:t>
            </a:r>
            <a:r>
              <a:rPr lang="en-US" altLang="zh-CN" sz="2400">
                <a:solidFill>
                  <a:srgbClr val="000000"/>
                </a:solidFill>
                <a:cs typeface="Times New Roman" panose="02020603050405020304" pitchFamily="18" charset="0"/>
              </a:rPr>
              <a:t>s</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flat</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and</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therefore</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convenient</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for</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bikes</a:t>
            </a:r>
            <a:r>
              <a:rPr lang="en-US" altLang="zh-CN" sz="2400">
                <a:solidFill>
                  <a:srgbClr val="000000"/>
                </a:solidFill>
                <a:latin typeface="宋体" panose="02010600030101010101" pitchFamily="2" charset="-122"/>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阿姆斯特丹是个适合骑行的城市</a:t>
            </a:r>
            <a:r>
              <a:rPr lang="zh-CN" altLang="zh-CN" sz="24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它地势平坦</a:t>
            </a:r>
            <a:r>
              <a:rPr lang="zh-CN" altLang="zh-CN" sz="24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因此方便骑行</a:t>
            </a:r>
            <a:r>
              <a:rPr lang="zh-CN" altLang="zh-CN" sz="2400" smtClean="0">
                <a:solidFill>
                  <a:srgbClr val="000000"/>
                </a:solidFill>
                <a:ea typeface="楷体" panose="02010609060101010101" pitchFamily="49" charset="-122"/>
                <a:cs typeface="Times New Roman" panose="02020603050405020304" pitchFamily="18" charset="0"/>
              </a:rPr>
              <a:t>。</a:t>
            </a:r>
            <a:endParaRPr lang="en-US" altLang="zh-CN" sz="2400" kern="100"/>
          </a:p>
        </p:txBody>
      </p:sp>
      <p:grpSp>
        <p:nvGrpSpPr>
          <p:cNvPr id="7" name="组合 6"/>
          <p:cNvGrpSpPr/>
          <p:nvPr/>
        </p:nvGrpSpPr>
        <p:grpSpPr>
          <a:xfrm>
            <a:off x="555339" y="2420888"/>
            <a:ext cx="11151159" cy="598551"/>
            <a:chOff x="555339" y="1278285"/>
            <a:chExt cx="11151159" cy="598551"/>
          </a:xfrm>
        </p:grpSpPr>
        <p:pic>
          <p:nvPicPr>
            <p:cNvPr id="8" name="教材原句S.EPS" descr="id:2147487282;FounderCES"/>
            <p:cNvPicPr/>
            <p:nvPr/>
          </p:nvPicPr>
          <p:blipFill rotWithShape="1">
            <a:blip r:embed="rId3"/>
            <a:srcRect l="3668" t="38852" r="22718" b="42104"/>
            <a:stretch/>
          </p:blipFill>
          <p:spPr>
            <a:xfrm>
              <a:off x="679748" y="1414575"/>
              <a:ext cx="9452098" cy="145278"/>
            </a:xfrm>
            <a:prstGeom prst="rect">
              <a:avLst/>
            </a:prstGeom>
          </p:spPr>
        </p:pic>
        <p:pic>
          <p:nvPicPr>
            <p:cNvPr id="9" name="教材原句S.EPS" descr="id:2147487282;FounderCES"/>
            <p:cNvPicPr/>
            <p:nvPr/>
          </p:nvPicPr>
          <p:blipFill rotWithShape="1">
            <a:blip r:embed="rId3"/>
            <a:srcRect l="77581"/>
            <a:stretch/>
          </p:blipFill>
          <p:spPr>
            <a:xfrm>
              <a:off x="10122321" y="1278285"/>
              <a:ext cx="1584177" cy="419828"/>
            </a:xfrm>
            <a:prstGeom prst="rect">
              <a:avLst/>
            </a:prstGeom>
          </p:spPr>
        </p:pic>
        <p:pic>
          <p:nvPicPr>
            <p:cNvPr id="10" name="教材原句S.EPS" descr="id:2147487163;FounderCES"/>
            <p:cNvPicPr/>
            <p:nvPr/>
          </p:nvPicPr>
          <p:blipFill rotWithShape="1">
            <a:blip r:embed="rId3"/>
            <a:srcRect r="98192" b="-43246"/>
            <a:stretch/>
          </p:blipFill>
          <p:spPr>
            <a:xfrm>
              <a:off x="555339" y="1287810"/>
              <a:ext cx="130250" cy="589026"/>
            </a:xfrm>
            <a:prstGeom prst="rect">
              <a:avLst/>
            </a:prstGeom>
          </p:spPr>
        </p:pic>
      </p:grpSp>
      <p:sp>
        <p:nvSpPr>
          <p:cNvPr id="13" name="内容占位符 12"/>
          <p:cNvSpPr>
            <a:spLocks noGrp="1"/>
          </p:cNvSpPr>
          <p:nvPr>
            <p:ph idx="1"/>
          </p:nvPr>
        </p:nvSpPr>
        <p:spPr>
          <a:xfrm>
            <a:off x="360854" y="1855191"/>
            <a:ext cx="11485848" cy="576248"/>
          </a:xfrm>
        </p:spPr>
        <p:txBody>
          <a:bodyPr/>
          <a:lstStyle/>
          <a:p>
            <a:pPr hangingPunct="0">
              <a:spcAft>
                <a:spcPts val="0"/>
              </a:spcAft>
            </a:pPr>
            <a:r>
              <a:rPr lang="en-US" altLang="zh-CN" b="1">
                <a:solidFill>
                  <a:srgbClr val="223F99"/>
                </a:solidFill>
                <a:latin typeface="Times New Roman" panose="02020603050405020304" pitchFamily="18" charset="0"/>
                <a:ea typeface="宋体" panose="02010600030101010101" pitchFamily="2" charset="-122"/>
                <a:cs typeface="Times New Roman" panose="02020603050405020304" pitchFamily="18" charset="0"/>
              </a:rPr>
              <a:t>therefore</a:t>
            </a:r>
            <a:r>
              <a:rPr lang="en-US" altLang="zh-CN" b="1">
                <a:solidFill>
                  <a:srgbClr val="223F99"/>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b="1" i="1">
                <a:solidFill>
                  <a:srgbClr val="223F99"/>
                </a:solidFill>
                <a:latin typeface="Times New Roman" panose="02020603050405020304" pitchFamily="18" charset="0"/>
                <a:ea typeface="宋体" panose="02010600030101010101" pitchFamily="2" charset="-122"/>
                <a:cs typeface="Times New Roman" panose="02020603050405020304" pitchFamily="18" charset="0"/>
              </a:rPr>
              <a:t>adv</a:t>
            </a:r>
            <a:r>
              <a:rPr lang="en-US" altLang="zh-CN" b="1">
                <a:solidFill>
                  <a:srgbClr val="223F99"/>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223F99"/>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a:solidFill>
                  <a:srgbClr val="223F99"/>
                </a:solidFill>
                <a:latin typeface="Times New Roman" panose="02020603050405020304" pitchFamily="18" charset="0"/>
                <a:ea typeface="黑体" panose="02010609060101010101" pitchFamily="49" charset="-122"/>
                <a:cs typeface="Times New Roman" panose="02020603050405020304" pitchFamily="18" charset="0"/>
              </a:rPr>
              <a:t>因此</a:t>
            </a:r>
            <a:r>
              <a:rPr lang="zh-CN" altLang="zh-CN" b="1">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由此</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2" name="图片 1"/>
          <p:cNvPicPr>
            <a:picLocks noChangeAspect="1"/>
          </p:cNvPicPr>
          <p:nvPr/>
        </p:nvPicPr>
        <p:blipFill>
          <a:blip r:embed="rId4">
            <a:clrChange>
              <a:clrFrom>
                <a:srgbClr val="FFFFFF"/>
              </a:clrFrom>
              <a:clrTo>
                <a:srgbClr val="FFFFFF">
                  <a:alpha val="0"/>
                </a:srgbClr>
              </a:clrTo>
            </a:clrChange>
          </a:blip>
          <a:stretch>
            <a:fillRect/>
          </a:stretch>
        </p:blipFill>
        <p:spPr>
          <a:xfrm>
            <a:off x="360854" y="764704"/>
            <a:ext cx="11485848" cy="619307"/>
          </a:xfrm>
          <a:prstGeom prst="rect">
            <a:avLst/>
          </a:prstGeom>
        </p:spPr>
      </p:pic>
      <p:sp>
        <p:nvSpPr>
          <p:cNvPr id="3" name="矩形 2"/>
          <p:cNvSpPr/>
          <p:nvPr/>
        </p:nvSpPr>
        <p:spPr>
          <a:xfrm>
            <a:off x="353616" y="3807038"/>
            <a:ext cx="11483180" cy="2862322"/>
          </a:xfrm>
          <a:prstGeom prst="rect">
            <a:avLst/>
          </a:prstGeom>
        </p:spPr>
        <p:txBody>
          <a:bodyPr wrap="square">
            <a:spAutoFit/>
          </a:bodyPr>
          <a:lstStyle/>
          <a:p>
            <a:pPr algn="just">
              <a:lnSpc>
                <a:spcPct val="150000"/>
              </a:lnSpc>
              <a:spcAft>
                <a:spcPts val="0"/>
              </a:spcAft>
            </a:pPr>
            <a:r>
              <a:rPr lang="zh-CN" altLang="zh-CN" sz="2400">
                <a:solidFill>
                  <a:srgbClr val="000000"/>
                </a:solidFill>
                <a:cs typeface="Times New Roman" panose="02020603050405020304" pitchFamily="18" charset="0"/>
              </a:rPr>
              <a:t>• </a:t>
            </a:r>
            <a:r>
              <a:rPr lang="en-US" altLang="zh-CN" sz="2400">
                <a:solidFill>
                  <a:srgbClr val="000000"/>
                </a:solidFill>
                <a:cs typeface="Times New Roman" panose="02020603050405020304" pitchFamily="18" charset="0"/>
              </a:rPr>
              <a:t>They</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had</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seen</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him</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trawling</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and</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therefore</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knew</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that</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there</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were</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fish</a:t>
            </a:r>
            <a:r>
              <a:rPr lang="en-US" altLang="zh-CN" sz="2400">
                <a:solidFill>
                  <a:srgbClr val="000000"/>
                </a:solidFill>
                <a:latin typeface="宋体" panose="02010600030101010101" pitchFamily="2" charset="-122"/>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他们曾见过他用拖网捕鱼</a:t>
            </a:r>
            <a:r>
              <a:rPr lang="zh-CN" altLang="zh-CN" sz="24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因此知道那里有鱼。</a:t>
            </a:r>
            <a:endParaRPr lang="zh-CN" altLang="zh-CN" sz="1050">
              <a:solidFill>
                <a:srgbClr val="000000"/>
              </a:solidFill>
              <a:cs typeface="Times New Roman" panose="02020603050405020304" pitchFamily="18" charset="0"/>
            </a:endParaRPr>
          </a:p>
          <a:p>
            <a:pPr algn="just">
              <a:lnSpc>
                <a:spcPct val="150000"/>
              </a:lnSpc>
              <a:spcAft>
                <a:spcPts val="0"/>
              </a:spcAft>
            </a:pPr>
            <a:r>
              <a:rPr lang="zh-CN" altLang="zh-CN" sz="2400">
                <a:solidFill>
                  <a:srgbClr val="000000"/>
                </a:solidFill>
                <a:cs typeface="Times New Roman" panose="02020603050405020304" pitchFamily="18" charset="0"/>
              </a:rPr>
              <a:t>• </a:t>
            </a:r>
            <a:r>
              <a:rPr lang="en-US" altLang="zh-CN" sz="2400">
                <a:solidFill>
                  <a:srgbClr val="000000"/>
                </a:solidFill>
                <a:cs typeface="Times New Roman" panose="02020603050405020304" pitchFamily="18" charset="0"/>
              </a:rPr>
              <a:t>Exercising</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is</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of</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great</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benefit</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to</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both</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our</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physical</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and</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mental</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health</a:t>
            </a:r>
            <a:r>
              <a:rPr lang="zh-CN" altLang="zh-CN" sz="2400">
                <a:solidFill>
                  <a:srgbClr val="000000"/>
                </a:solidFill>
                <a:cs typeface="Times New Roman" panose="02020603050405020304" pitchFamily="18" charset="0"/>
              </a:rPr>
              <a:t>，</a:t>
            </a:r>
            <a:r>
              <a:rPr lang="en-US" altLang="zh-CN" sz="2400">
                <a:solidFill>
                  <a:srgbClr val="000000"/>
                </a:solidFill>
                <a:cs typeface="Times New Roman" panose="02020603050405020304" pitchFamily="18" charset="0"/>
              </a:rPr>
              <a:t>and</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therefore</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you</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should</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work</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out</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regularly</a:t>
            </a:r>
            <a:r>
              <a:rPr lang="en-US" altLang="zh-CN" sz="2400">
                <a:solidFill>
                  <a:srgbClr val="000000"/>
                </a:solidFill>
                <a:latin typeface="宋体" panose="02010600030101010101" pitchFamily="2" charset="-122"/>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锻炼对我们的身心都有很大的益处</a:t>
            </a:r>
            <a:r>
              <a:rPr lang="zh-CN" altLang="zh-CN" sz="24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因此你应该规律锻炼。</a:t>
            </a:r>
            <a:endParaRPr lang="zh-CN" altLang="zh-CN" sz="1050">
              <a:solidFill>
                <a:srgbClr val="000000"/>
              </a:solidFill>
              <a:cs typeface="Times New Roman" panose="02020603050405020304" pitchFamily="18" charset="0"/>
            </a:endParaRPr>
          </a:p>
        </p:txBody>
      </p:sp>
    </p:spTree>
    <p:extLst>
      <p:ext uri="{BB962C8B-B14F-4D97-AF65-F5344CB8AC3E}">
        <p14:creationId xmlns:p14="http://schemas.microsoft.com/office/powerpoint/2010/main" val="351941949"/>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易混辨析.eps" descr="id:2147488081;FounderCES"/>
          <p:cNvPicPr/>
          <p:nvPr/>
        </p:nvPicPr>
        <p:blipFill>
          <a:blip r:embed="rId2"/>
          <a:stretch>
            <a:fillRect/>
          </a:stretch>
        </p:blipFill>
        <p:spPr>
          <a:xfrm>
            <a:off x="428381" y="871216"/>
            <a:ext cx="1931035" cy="449580"/>
          </a:xfrm>
          <a:prstGeom prst="rect">
            <a:avLst/>
          </a:prstGeom>
        </p:spPr>
      </p:pic>
      <p:sp>
        <p:nvSpPr>
          <p:cNvPr id="4" name="内容占位符 3"/>
          <p:cNvSpPr>
            <a:spLocks noGrp="1"/>
          </p:cNvSpPr>
          <p:nvPr>
            <p:ph idx="1"/>
          </p:nvPr>
        </p:nvSpPr>
        <p:spPr>
          <a:xfrm>
            <a:off x="360854" y="793149"/>
            <a:ext cx="11485848" cy="5802294"/>
          </a:xfrm>
        </p:spPr>
        <p:txBody>
          <a:bodyPr/>
          <a:lstStyle/>
          <a:p>
            <a:pPr hangingPunct="0">
              <a:lnSpc>
                <a:spcPct val="130000"/>
              </a:lnSpc>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therefore&amp;so</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therefore </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adv</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因此，正式用语，表示严密的推理；</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 </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conj</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因此，常用于会话或日常文体中，推论不必严密。</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therefore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是副词，不能直接接句子，常与</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连用；</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是并列连词，后面直接接句子。</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 was ill</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so/and therefore he didn’t go to school</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他病了</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因此没有去上学。</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There’s something wrong with his computer</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 therefore he can’t surf the Internet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他的电脑出了问题</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因此他不能上网。</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 was raining heavily</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 they had to stay at home</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雨下得正大</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所以他们不得不待在家里。</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 studied very hard</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 therefore he passed the exam</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他学习很努力</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因此他通过了考试</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701029884"/>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XB3.eps" descr="id:2147488004;FounderCES"/>
          <p:cNvPicPr/>
          <p:nvPr/>
        </p:nvPicPr>
        <p:blipFill>
          <a:blip r:embed="rId2"/>
          <a:stretch>
            <a:fillRect/>
          </a:stretch>
        </p:blipFill>
        <p:spPr>
          <a:xfrm>
            <a:off x="406574" y="836712"/>
            <a:ext cx="2124710" cy="408305"/>
          </a:xfrm>
          <a:prstGeom prst="rect">
            <a:avLst/>
          </a:prstGeom>
        </p:spPr>
      </p:pic>
      <p:sp>
        <p:nvSpPr>
          <p:cNvPr id="5" name="圆角矩形 4"/>
          <p:cNvSpPr/>
          <p:nvPr/>
        </p:nvSpPr>
        <p:spPr bwMode="auto">
          <a:xfrm>
            <a:off x="353453" y="1993604"/>
            <a:ext cx="11449272" cy="1250485"/>
          </a:xfrm>
          <a:prstGeom prst="roundRect">
            <a:avLst/>
          </a:prstGeom>
          <a:solidFill>
            <a:srgbClr val="D3ECE9"/>
          </a:solidFill>
          <a:ln w="19050" algn="ctr">
            <a:noFill/>
            <a:miter lim="800000"/>
          </a:ln>
        </p:spPr>
        <p:txBody>
          <a:bodyPr vert="horz" wrap="square" lIns="91440" tIns="45720" rIns="91440" bIns="45720" numCol="1" rtlCol="0" anchor="ctr" anchorCtr="0" compatLnSpc="1">
            <a:spAutoFit/>
          </a:bodyPr>
          <a:lstStyle/>
          <a:p>
            <a:pPr algn="just">
              <a:lnSpc>
                <a:spcPct val="150000"/>
              </a:lnSpc>
              <a:spcAft>
                <a:spcPts val="0"/>
              </a:spcAft>
            </a:pPr>
            <a:r>
              <a:rPr lang="en-US" altLang="zh-CN" sz="2400">
                <a:solidFill>
                  <a:srgbClr val="000000"/>
                </a:solidFill>
                <a:cs typeface="Times New Roman" panose="02020603050405020304" pitchFamily="18" charset="0"/>
              </a:rPr>
              <a:t>Inthe1960s</a:t>
            </a:r>
            <a:r>
              <a:rPr lang="zh-CN" altLang="zh-CN" sz="2400">
                <a:solidFill>
                  <a:srgbClr val="000000"/>
                </a:solidFill>
                <a:cs typeface="Times New Roman" panose="02020603050405020304" pitchFamily="18" charset="0"/>
              </a:rPr>
              <a:t>，</a:t>
            </a:r>
            <a:r>
              <a:rPr lang="en-US" altLang="zh-CN" sz="2400">
                <a:solidFill>
                  <a:srgbClr val="000000"/>
                </a:solidFill>
                <a:cs typeface="Times New Roman" panose="02020603050405020304" pitchFamily="18" charset="0"/>
              </a:rPr>
              <a:t>agroupofcyclingfans</a:t>
            </a:r>
            <a:r>
              <a:rPr lang="zh-CN" altLang="zh-CN" sz="2400">
                <a:solidFill>
                  <a:srgbClr val="000000"/>
                </a:solidFill>
                <a:cs typeface="Times New Roman" panose="02020603050405020304" pitchFamily="18" charset="0"/>
              </a:rPr>
              <a:t>　</a:t>
            </a:r>
            <a:r>
              <a:rPr lang="en-US" altLang="zh-CN" sz="2400">
                <a:solidFill>
                  <a:srgbClr val="000000"/>
                </a:solidFill>
                <a:cs typeface="Times New Roman" panose="02020603050405020304" pitchFamily="18" charset="0"/>
              </a:rPr>
              <a:t>came</a:t>
            </a:r>
            <a:r>
              <a:rPr lang="zh-CN" altLang="zh-CN" sz="2400">
                <a:solidFill>
                  <a:srgbClr val="000000"/>
                </a:solidFill>
                <a:cs typeface="Times New Roman" panose="02020603050405020304" pitchFamily="18" charset="0"/>
              </a:rPr>
              <a:t>　</a:t>
            </a:r>
            <a:r>
              <a:rPr lang="en-US" altLang="zh-CN" sz="2400">
                <a:solidFill>
                  <a:srgbClr val="000000"/>
                </a:solidFill>
                <a:cs typeface="Times New Roman" panose="02020603050405020304" pitchFamily="18" charset="0"/>
              </a:rPr>
              <a:t>up</a:t>
            </a:r>
            <a:endParaRPr lang="zh-CN" altLang="zh-CN" sz="1050">
              <a:solidFill>
                <a:srgbClr val="000000"/>
              </a:solidFill>
              <a:cs typeface="Times New Roman" panose="02020603050405020304" pitchFamily="18" charset="0"/>
            </a:endParaRPr>
          </a:p>
          <a:p>
            <a:pPr algn="just">
              <a:lnSpc>
                <a:spcPct val="150000"/>
              </a:lnSpc>
              <a:spcAft>
                <a:spcPts val="0"/>
              </a:spcAft>
            </a:pPr>
            <a:r>
              <a:rPr lang="en-US" altLang="zh-CN" sz="2400">
                <a:solidFill>
                  <a:srgbClr val="000000"/>
                </a:solidFill>
                <a:cs typeface="Times New Roman" panose="02020603050405020304" pitchFamily="18" charset="0"/>
              </a:rPr>
              <a:t>with</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an</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idea</a:t>
            </a:r>
            <a:r>
              <a:rPr lang="en-US" altLang="zh-CN" sz="2400">
                <a:solidFill>
                  <a:srgbClr val="000000"/>
                </a:solidFill>
                <a:latin typeface="宋体" panose="02010600030101010101" pitchFamily="2" charset="-122"/>
                <a:cs typeface="Times New Roman" panose="02020603050405020304" pitchFamily="18" charset="0"/>
              </a:rPr>
              <a:t>.</a:t>
            </a:r>
            <a:r>
              <a:rPr lang="en-US" altLang="zh-CN" sz="2400">
                <a:solidFill>
                  <a:srgbClr val="000000"/>
                </a:solidFill>
                <a:cs typeface="Times New Roman" panose="02020603050405020304" pitchFamily="18" charset="0"/>
              </a:rPr>
              <a:t>20</a:t>
            </a:r>
            <a:r>
              <a:rPr lang="zh-CN" altLang="zh-CN" sz="2400">
                <a:solidFill>
                  <a:srgbClr val="000000"/>
                </a:solidFill>
                <a:ea typeface="楷体" panose="02010609060101010101" pitchFamily="49" charset="-122"/>
                <a:cs typeface="Times New Roman" panose="02020603050405020304" pitchFamily="18" charset="0"/>
              </a:rPr>
              <a:t>世纪</a:t>
            </a:r>
            <a:r>
              <a:rPr lang="en-US" altLang="zh-CN" sz="2400">
                <a:solidFill>
                  <a:srgbClr val="000000"/>
                </a:solidFill>
                <a:cs typeface="Times New Roman" panose="02020603050405020304" pitchFamily="18" charset="0"/>
              </a:rPr>
              <a:t>60</a:t>
            </a:r>
            <a:r>
              <a:rPr lang="zh-CN" altLang="zh-CN" sz="2400">
                <a:solidFill>
                  <a:srgbClr val="000000"/>
                </a:solidFill>
                <a:ea typeface="楷体" panose="02010609060101010101" pitchFamily="49" charset="-122"/>
                <a:cs typeface="Times New Roman" panose="02020603050405020304" pitchFamily="18" charset="0"/>
              </a:rPr>
              <a:t>年代</a:t>
            </a:r>
            <a:r>
              <a:rPr lang="zh-CN" altLang="zh-CN" sz="24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一群骑行爱好者提出了一个想法</a:t>
            </a:r>
            <a:r>
              <a:rPr lang="zh-CN" altLang="zh-CN" sz="2400" smtClean="0">
                <a:solidFill>
                  <a:srgbClr val="000000"/>
                </a:solidFill>
                <a:ea typeface="楷体" panose="02010609060101010101" pitchFamily="49" charset="-122"/>
                <a:cs typeface="Times New Roman" panose="02020603050405020304" pitchFamily="18" charset="0"/>
              </a:rPr>
              <a:t>。</a:t>
            </a:r>
            <a:endParaRPr lang="zh-CN" altLang="zh-CN" sz="1050">
              <a:solidFill>
                <a:srgbClr val="000000"/>
              </a:solidFill>
              <a:cs typeface="Times New Roman" panose="02020603050405020304" pitchFamily="18" charset="0"/>
            </a:endParaRPr>
          </a:p>
        </p:txBody>
      </p:sp>
      <p:grpSp>
        <p:nvGrpSpPr>
          <p:cNvPr id="6" name="组合 5"/>
          <p:cNvGrpSpPr/>
          <p:nvPr/>
        </p:nvGrpSpPr>
        <p:grpSpPr>
          <a:xfrm>
            <a:off x="555339" y="1772816"/>
            <a:ext cx="11151159" cy="598551"/>
            <a:chOff x="555339" y="1278285"/>
            <a:chExt cx="11151159" cy="598551"/>
          </a:xfrm>
        </p:grpSpPr>
        <p:pic>
          <p:nvPicPr>
            <p:cNvPr id="7" name="教材原句S.EPS" descr="id:2147487282;FounderCES"/>
            <p:cNvPicPr/>
            <p:nvPr/>
          </p:nvPicPr>
          <p:blipFill rotWithShape="1">
            <a:blip r:embed="rId3"/>
            <a:srcRect l="3668" t="38852" r="22718" b="42104"/>
            <a:stretch/>
          </p:blipFill>
          <p:spPr>
            <a:xfrm>
              <a:off x="679748" y="1414575"/>
              <a:ext cx="9452098" cy="145278"/>
            </a:xfrm>
            <a:prstGeom prst="rect">
              <a:avLst/>
            </a:prstGeom>
          </p:spPr>
        </p:pic>
        <p:pic>
          <p:nvPicPr>
            <p:cNvPr id="8" name="教材原句S.EPS" descr="id:2147487282;FounderCES"/>
            <p:cNvPicPr/>
            <p:nvPr/>
          </p:nvPicPr>
          <p:blipFill rotWithShape="1">
            <a:blip r:embed="rId3"/>
            <a:srcRect l="77581"/>
            <a:stretch/>
          </p:blipFill>
          <p:spPr>
            <a:xfrm>
              <a:off x="10122321" y="1278285"/>
              <a:ext cx="1584177" cy="419828"/>
            </a:xfrm>
            <a:prstGeom prst="rect">
              <a:avLst/>
            </a:prstGeom>
          </p:spPr>
        </p:pic>
        <p:pic>
          <p:nvPicPr>
            <p:cNvPr id="9" name="教材原句S.EPS" descr="id:2147487163;FounderCES"/>
            <p:cNvPicPr/>
            <p:nvPr/>
          </p:nvPicPr>
          <p:blipFill rotWithShape="1">
            <a:blip r:embed="rId3"/>
            <a:srcRect r="98192" b="-43246"/>
            <a:stretch/>
          </p:blipFill>
          <p:spPr>
            <a:xfrm>
              <a:off x="555339" y="1287810"/>
              <a:ext cx="130250" cy="589026"/>
            </a:xfrm>
            <a:prstGeom prst="rect">
              <a:avLst/>
            </a:prstGeom>
          </p:spPr>
        </p:pic>
      </p:grpSp>
      <p:sp>
        <p:nvSpPr>
          <p:cNvPr id="3" name="内容占位符 2"/>
          <p:cNvSpPr>
            <a:spLocks noGrp="1"/>
          </p:cNvSpPr>
          <p:nvPr>
            <p:ph idx="1"/>
          </p:nvPr>
        </p:nvSpPr>
        <p:spPr>
          <a:xfrm>
            <a:off x="360854" y="1270501"/>
            <a:ext cx="11485848" cy="576248"/>
          </a:xfrm>
        </p:spPr>
        <p:txBody>
          <a:bodyPr/>
          <a:lstStyle/>
          <a:p>
            <a:pPr hangingPunct="0">
              <a:spcAft>
                <a:spcPts val="0"/>
              </a:spcAft>
            </a:pPr>
            <a:r>
              <a:rPr lang="en-US" altLang="zh-CN" b="1">
                <a:solidFill>
                  <a:srgbClr val="D9709E"/>
                </a:solidFill>
                <a:latin typeface="Times New Roman" panose="02020603050405020304" pitchFamily="18" charset="0"/>
                <a:ea typeface="宋体" panose="02010600030101010101" pitchFamily="2" charset="-122"/>
                <a:cs typeface="Times New Roman" panose="02020603050405020304" pitchFamily="18" charset="0"/>
              </a:rPr>
              <a:t>come</a:t>
            </a:r>
            <a:r>
              <a:rPr lang="en-US" altLang="zh-CN" b="1">
                <a:solidFill>
                  <a:srgbClr val="D9709E"/>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b="1">
                <a:solidFill>
                  <a:srgbClr val="D9709E"/>
                </a:solidFill>
                <a:latin typeface="Times New Roman" panose="02020603050405020304" pitchFamily="18" charset="0"/>
                <a:ea typeface="宋体" panose="02010600030101010101" pitchFamily="2" charset="-122"/>
                <a:cs typeface="Times New Roman" panose="02020603050405020304" pitchFamily="18" charset="0"/>
              </a:rPr>
              <a:t>up</a:t>
            </a:r>
            <a:r>
              <a:rPr lang="en-US" altLang="zh-CN" b="1">
                <a:solidFill>
                  <a:srgbClr val="D9709E"/>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b="1">
                <a:solidFill>
                  <a:srgbClr val="D9709E"/>
                </a:solidFill>
                <a:latin typeface="Times New Roman" panose="02020603050405020304" pitchFamily="18" charset="0"/>
                <a:ea typeface="宋体" panose="02010600030101010101" pitchFamily="2" charset="-122"/>
                <a:cs typeface="Times New Roman" panose="02020603050405020304" pitchFamily="18" charset="0"/>
              </a:rPr>
              <a:t>with</a:t>
            </a:r>
            <a:r>
              <a:rPr lang="en-US" altLang="zh-CN" b="1">
                <a:solidFill>
                  <a:srgbClr val="D9709E"/>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a:solidFill>
                  <a:srgbClr val="D9709E"/>
                </a:solidFill>
                <a:latin typeface="Times New Roman" panose="02020603050405020304" pitchFamily="18" charset="0"/>
                <a:ea typeface="黑体" panose="02010609060101010101" pitchFamily="49" charset="-122"/>
                <a:cs typeface="Times New Roman" panose="02020603050405020304" pitchFamily="18" charset="0"/>
              </a:rPr>
              <a:t>想出</a:t>
            </a:r>
            <a:r>
              <a:rPr lang="zh-CN" altLang="zh-CN" b="1">
                <a:solidFill>
                  <a:srgbClr val="D9709E"/>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D9709E"/>
                </a:solidFill>
                <a:latin typeface="Times New Roman" panose="02020603050405020304" pitchFamily="18" charset="0"/>
                <a:ea typeface="黑体" panose="02010609060101010101" pitchFamily="49" charset="-122"/>
                <a:cs typeface="Times New Roman" panose="02020603050405020304" pitchFamily="18" charset="0"/>
              </a:rPr>
              <a:t>想到</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2" name="矩形 1"/>
          <p:cNvSpPr/>
          <p:nvPr/>
        </p:nvSpPr>
        <p:spPr>
          <a:xfrm>
            <a:off x="334566" y="3256097"/>
            <a:ext cx="11545499" cy="3401637"/>
          </a:xfrm>
          <a:prstGeom prst="rect">
            <a:avLst/>
          </a:prstGeom>
        </p:spPr>
        <p:txBody>
          <a:bodyPr wrap="square">
            <a:spAutoFit/>
          </a:bodyPr>
          <a:lstStyle/>
          <a:p>
            <a:pPr algn="just">
              <a:lnSpc>
                <a:spcPct val="130000"/>
              </a:lnSpc>
              <a:spcAft>
                <a:spcPts val="0"/>
              </a:spcAft>
            </a:pPr>
            <a:r>
              <a:rPr lang="zh-CN" altLang="zh-CN" sz="2400">
                <a:solidFill>
                  <a:srgbClr val="000000"/>
                </a:solidFill>
                <a:cs typeface="Times New Roman" panose="02020603050405020304" pitchFamily="18" charset="0"/>
              </a:rPr>
              <a:t>• </a:t>
            </a:r>
            <a:r>
              <a:rPr lang="en-US" altLang="zh-CN" sz="2400">
                <a:solidFill>
                  <a:srgbClr val="000000"/>
                </a:solidFill>
                <a:cs typeface="Times New Roman" panose="02020603050405020304" pitchFamily="18" charset="0"/>
              </a:rPr>
              <a:t>No one has come up with a definitive answer as to why this should be so</a:t>
            </a:r>
            <a:r>
              <a:rPr lang="en-US" altLang="zh-CN" sz="2400">
                <a:solidFill>
                  <a:srgbClr val="000000"/>
                </a:solidFill>
                <a:latin typeface="宋体" panose="02010600030101010101" pitchFamily="2" charset="-122"/>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对于为什么应该是这样</a:t>
            </a:r>
            <a:r>
              <a:rPr lang="zh-CN" altLang="zh-CN" sz="24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还没有人想出最终确定的方案。</a:t>
            </a:r>
            <a:endParaRPr lang="zh-CN" altLang="zh-CN" sz="1050">
              <a:solidFill>
                <a:srgbClr val="000000"/>
              </a:solidFill>
              <a:cs typeface="Times New Roman" panose="02020603050405020304" pitchFamily="18" charset="0"/>
            </a:endParaRPr>
          </a:p>
          <a:p>
            <a:pPr algn="just">
              <a:lnSpc>
                <a:spcPct val="130000"/>
              </a:lnSpc>
              <a:spcAft>
                <a:spcPts val="0"/>
              </a:spcAft>
            </a:pPr>
            <a:r>
              <a:rPr lang="zh-CN" altLang="zh-CN" sz="2400">
                <a:solidFill>
                  <a:srgbClr val="000000"/>
                </a:solidFill>
                <a:cs typeface="Times New Roman" panose="02020603050405020304" pitchFamily="18" charset="0"/>
              </a:rPr>
              <a:t>• </a:t>
            </a:r>
            <a:r>
              <a:rPr lang="en-US" altLang="zh-CN" sz="2400">
                <a:solidFill>
                  <a:srgbClr val="000000"/>
                </a:solidFill>
                <a:cs typeface="Times New Roman" panose="02020603050405020304" pitchFamily="18" charset="0"/>
              </a:rPr>
              <a:t>Our class came up with the idea to make better use of used materials</a:t>
            </a:r>
            <a:r>
              <a:rPr lang="en-US" altLang="zh-CN" sz="2400">
                <a:solidFill>
                  <a:srgbClr val="000000"/>
                </a:solidFill>
                <a:latin typeface="宋体" panose="02010600030101010101" pitchFamily="2" charset="-122"/>
                <a:cs typeface="Times New Roman" panose="02020603050405020304" pitchFamily="18" charset="0"/>
              </a:rPr>
              <a:t>.</a:t>
            </a:r>
            <a:r>
              <a:rPr lang="en-US" altLang="zh-CN" sz="2400">
                <a:solidFill>
                  <a:srgbClr val="000000"/>
                </a:solidFill>
                <a:cs typeface="Times New Roman" panose="02020603050405020304" pitchFamily="18" charset="0"/>
              </a:rPr>
              <a:t> </a:t>
            </a:r>
            <a:r>
              <a:rPr lang="zh-CN" altLang="zh-CN" sz="2400">
                <a:solidFill>
                  <a:srgbClr val="000000"/>
                </a:solidFill>
                <a:ea typeface="楷体" panose="02010609060101010101" pitchFamily="49" charset="-122"/>
                <a:cs typeface="Times New Roman" panose="02020603050405020304" pitchFamily="18" charset="0"/>
              </a:rPr>
              <a:t>我们班的同学提出了这一想法</a:t>
            </a:r>
            <a:r>
              <a:rPr lang="zh-CN" altLang="zh-CN" sz="24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以更好地利用废旧材料。</a:t>
            </a:r>
            <a:endParaRPr lang="zh-CN" altLang="zh-CN" sz="1050">
              <a:solidFill>
                <a:srgbClr val="000000"/>
              </a:solidFill>
              <a:cs typeface="Times New Roman" panose="02020603050405020304" pitchFamily="18" charset="0"/>
            </a:endParaRPr>
          </a:p>
          <a:p>
            <a:pPr algn="just">
              <a:lnSpc>
                <a:spcPct val="130000"/>
              </a:lnSpc>
              <a:spcAft>
                <a:spcPts val="0"/>
              </a:spcAft>
            </a:pPr>
            <a:r>
              <a:rPr lang="zh-CN" altLang="zh-CN" sz="2400">
                <a:solidFill>
                  <a:srgbClr val="000000"/>
                </a:solidFill>
                <a:cs typeface="Times New Roman" panose="02020603050405020304" pitchFamily="18" charset="0"/>
              </a:rPr>
              <a:t>• </a:t>
            </a:r>
            <a:r>
              <a:rPr lang="en-US" altLang="zh-CN" sz="2400">
                <a:solidFill>
                  <a:srgbClr val="000000"/>
                </a:solidFill>
                <a:cs typeface="Times New Roman" panose="02020603050405020304" pitchFamily="18" charset="0"/>
              </a:rPr>
              <a:t>She’s trying to come up with a label to attach to nutria fashions to show it is eco-friendly</a:t>
            </a:r>
            <a:r>
              <a:rPr lang="en-US" altLang="zh-CN" sz="2400">
                <a:solidFill>
                  <a:srgbClr val="000000"/>
                </a:solidFill>
                <a:latin typeface="宋体" panose="02010600030101010101" pitchFamily="2" charset="-122"/>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她试图想出一个可以给海狸鼠皮毛的时尚品贴上一个标签</a:t>
            </a:r>
            <a:r>
              <a:rPr lang="zh-CN" altLang="zh-CN" sz="24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以展示它是环保的方法。</a:t>
            </a:r>
            <a:endParaRPr lang="zh-CN" altLang="zh-CN" sz="1050">
              <a:solidFill>
                <a:srgbClr val="000000"/>
              </a:solidFill>
              <a:cs typeface="Times New Roman" panose="02020603050405020304" pitchFamily="18" charset="0"/>
            </a:endParaRPr>
          </a:p>
        </p:txBody>
      </p:sp>
    </p:spTree>
    <p:extLst>
      <p:ext uri="{BB962C8B-B14F-4D97-AF65-F5344CB8AC3E}">
        <p14:creationId xmlns:p14="http://schemas.microsoft.com/office/powerpoint/2010/main" val="512568141"/>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圆角矩形 2"/>
          <p:cNvSpPr/>
          <p:nvPr/>
        </p:nvSpPr>
        <p:spPr bwMode="auto">
          <a:xfrm>
            <a:off x="360854" y="976759"/>
            <a:ext cx="11422984" cy="5476577"/>
          </a:xfrm>
          <a:prstGeom prst="roundRect">
            <a:avLst>
              <a:gd name="adj" fmla="val 5328"/>
            </a:avLst>
          </a:prstGeom>
          <a:solidFill>
            <a:srgbClr val="E6E1EF"/>
          </a:solidFill>
          <a:ln w="19050" algn="ctr">
            <a:noFill/>
            <a:miter lim="800000"/>
          </a:ln>
        </p:spPr>
        <p:txBody>
          <a:bodyPr vert="horz" wrap="square" lIns="91440" tIns="45720" rIns="91440" bIns="45720" numCol="1" rtlCol="0" anchor="ctr" anchorCtr="0" compatLnSpc="1">
            <a:spAutoFit/>
          </a:bodyPr>
          <a:lstStyle/>
          <a:p>
            <a:pPr algn="just">
              <a:lnSpc>
                <a:spcPct val="130000"/>
              </a:lnSpc>
              <a:spcAft>
                <a:spcPts val="0"/>
              </a:spcAft>
            </a:pPr>
            <a:r>
              <a:rPr lang="en-US" altLang="zh-CN" sz="2400">
                <a:solidFill>
                  <a:srgbClr val="000000"/>
                </a:solidFill>
                <a:cs typeface="Times New Roman" panose="02020603050405020304" pitchFamily="18" charset="0"/>
              </a:rPr>
              <a:t>come about </a:t>
            </a:r>
            <a:r>
              <a:rPr lang="zh-CN" altLang="zh-CN" sz="2400">
                <a:solidFill>
                  <a:srgbClr val="000000"/>
                </a:solidFill>
                <a:cs typeface="Times New Roman" panose="02020603050405020304" pitchFamily="18" charset="0"/>
              </a:rPr>
              <a:t>发生，产生</a:t>
            </a:r>
            <a:endParaRPr lang="zh-CN" altLang="zh-CN" sz="1050">
              <a:solidFill>
                <a:srgbClr val="000000"/>
              </a:solidFill>
              <a:cs typeface="Times New Roman" panose="02020603050405020304" pitchFamily="18" charset="0"/>
            </a:endParaRPr>
          </a:p>
          <a:p>
            <a:pPr algn="just">
              <a:lnSpc>
                <a:spcPct val="130000"/>
              </a:lnSpc>
              <a:spcAft>
                <a:spcPts val="0"/>
              </a:spcAft>
            </a:pPr>
            <a:r>
              <a:rPr lang="en-US" altLang="zh-CN" sz="2400">
                <a:solidFill>
                  <a:srgbClr val="000000"/>
                </a:solidFill>
                <a:cs typeface="Times New Roman" panose="02020603050405020304" pitchFamily="18" charset="0"/>
              </a:rPr>
              <a:t>come across </a:t>
            </a:r>
            <a:r>
              <a:rPr lang="zh-CN" altLang="zh-CN" sz="2400">
                <a:solidFill>
                  <a:srgbClr val="000000"/>
                </a:solidFill>
                <a:cs typeface="Times New Roman" panose="02020603050405020304" pitchFamily="18" charset="0"/>
              </a:rPr>
              <a:t>偶然遇见，碰到</a:t>
            </a:r>
            <a:endParaRPr lang="zh-CN" altLang="zh-CN" sz="1050">
              <a:solidFill>
                <a:srgbClr val="000000"/>
              </a:solidFill>
              <a:cs typeface="Times New Roman" panose="02020603050405020304" pitchFamily="18" charset="0"/>
            </a:endParaRPr>
          </a:p>
          <a:p>
            <a:pPr algn="just">
              <a:lnSpc>
                <a:spcPct val="130000"/>
              </a:lnSpc>
              <a:spcAft>
                <a:spcPts val="0"/>
              </a:spcAft>
            </a:pPr>
            <a:r>
              <a:rPr lang="en-US" altLang="zh-CN" sz="2400">
                <a:solidFill>
                  <a:srgbClr val="000000"/>
                </a:solidFill>
                <a:cs typeface="Times New Roman" panose="02020603050405020304" pitchFamily="18" charset="0"/>
              </a:rPr>
              <a:t>come back </a:t>
            </a:r>
            <a:r>
              <a:rPr lang="zh-CN" altLang="zh-CN" sz="2400">
                <a:solidFill>
                  <a:srgbClr val="000000"/>
                </a:solidFill>
                <a:cs typeface="Times New Roman" panose="02020603050405020304" pitchFamily="18" charset="0"/>
              </a:rPr>
              <a:t>回来</a:t>
            </a:r>
            <a:endParaRPr lang="zh-CN" altLang="zh-CN" sz="1050">
              <a:solidFill>
                <a:srgbClr val="000000"/>
              </a:solidFill>
              <a:cs typeface="Times New Roman" panose="02020603050405020304" pitchFamily="18" charset="0"/>
            </a:endParaRPr>
          </a:p>
          <a:p>
            <a:pPr algn="just">
              <a:lnSpc>
                <a:spcPct val="130000"/>
              </a:lnSpc>
              <a:spcAft>
                <a:spcPts val="0"/>
              </a:spcAft>
            </a:pPr>
            <a:r>
              <a:rPr lang="en-US" altLang="zh-CN" sz="2400">
                <a:solidFill>
                  <a:srgbClr val="000000"/>
                </a:solidFill>
                <a:cs typeface="Times New Roman" panose="02020603050405020304" pitchFamily="18" charset="0"/>
              </a:rPr>
              <a:t>come down to </a:t>
            </a:r>
            <a:r>
              <a:rPr lang="zh-CN" altLang="zh-CN" sz="2400">
                <a:solidFill>
                  <a:srgbClr val="000000"/>
                </a:solidFill>
                <a:cs typeface="Times New Roman" panose="02020603050405020304" pitchFamily="18" charset="0"/>
              </a:rPr>
              <a:t>归结为；传到</a:t>
            </a:r>
            <a:r>
              <a:rPr lang="en-US" altLang="zh-CN" sz="2400">
                <a:solidFill>
                  <a:srgbClr val="000000"/>
                </a:solidFill>
                <a:latin typeface="宋体" panose="02010600030101010101" pitchFamily="2" charset="-122"/>
                <a:cs typeface="Times New Roman" panose="02020603050405020304" pitchFamily="18" charset="0"/>
              </a:rPr>
              <a:t>……</a:t>
            </a:r>
            <a:r>
              <a:rPr lang="zh-CN" altLang="zh-CN" sz="2400">
                <a:solidFill>
                  <a:srgbClr val="000000"/>
                </a:solidFill>
                <a:cs typeface="Times New Roman" panose="02020603050405020304" pitchFamily="18" charset="0"/>
              </a:rPr>
              <a:t>手里</a:t>
            </a:r>
            <a:endParaRPr lang="zh-CN" altLang="zh-CN" sz="1050">
              <a:solidFill>
                <a:srgbClr val="000000"/>
              </a:solidFill>
              <a:cs typeface="Times New Roman" panose="02020603050405020304" pitchFamily="18" charset="0"/>
            </a:endParaRPr>
          </a:p>
          <a:p>
            <a:pPr algn="just">
              <a:lnSpc>
                <a:spcPct val="130000"/>
              </a:lnSpc>
              <a:spcAft>
                <a:spcPts val="0"/>
              </a:spcAft>
            </a:pPr>
            <a:r>
              <a:rPr lang="en-US" altLang="zh-CN" sz="2400">
                <a:solidFill>
                  <a:srgbClr val="000000"/>
                </a:solidFill>
                <a:cs typeface="Times New Roman" panose="02020603050405020304" pitchFamily="18" charset="0"/>
              </a:rPr>
              <a:t>come from </a:t>
            </a:r>
            <a:r>
              <a:rPr lang="zh-CN" altLang="zh-CN" sz="2400">
                <a:solidFill>
                  <a:srgbClr val="000000"/>
                </a:solidFill>
                <a:cs typeface="Times New Roman" panose="02020603050405020304" pitchFamily="18" charset="0"/>
              </a:rPr>
              <a:t>来自</a:t>
            </a:r>
            <a:endParaRPr lang="zh-CN" altLang="zh-CN" sz="1050">
              <a:solidFill>
                <a:srgbClr val="000000"/>
              </a:solidFill>
              <a:cs typeface="Times New Roman" panose="02020603050405020304" pitchFamily="18" charset="0"/>
            </a:endParaRPr>
          </a:p>
          <a:p>
            <a:pPr algn="just">
              <a:lnSpc>
                <a:spcPct val="130000"/>
              </a:lnSpc>
              <a:spcAft>
                <a:spcPts val="0"/>
              </a:spcAft>
            </a:pPr>
            <a:r>
              <a:rPr lang="en-US" altLang="zh-CN" sz="2400">
                <a:solidFill>
                  <a:srgbClr val="000000"/>
                </a:solidFill>
                <a:cs typeface="Times New Roman" panose="02020603050405020304" pitchFamily="18" charset="0"/>
              </a:rPr>
              <a:t>come on </a:t>
            </a:r>
            <a:r>
              <a:rPr lang="zh-CN" altLang="zh-CN" sz="2400">
                <a:solidFill>
                  <a:srgbClr val="000000"/>
                </a:solidFill>
                <a:cs typeface="Times New Roman" panose="02020603050405020304" pitchFamily="18" charset="0"/>
              </a:rPr>
              <a:t>快点；进展；算了吧</a:t>
            </a:r>
            <a:endParaRPr lang="zh-CN" altLang="zh-CN" sz="1050">
              <a:solidFill>
                <a:srgbClr val="000000"/>
              </a:solidFill>
              <a:cs typeface="Times New Roman" panose="02020603050405020304" pitchFamily="18" charset="0"/>
            </a:endParaRPr>
          </a:p>
          <a:p>
            <a:pPr algn="just">
              <a:lnSpc>
                <a:spcPct val="130000"/>
              </a:lnSpc>
              <a:spcAft>
                <a:spcPts val="0"/>
              </a:spcAft>
            </a:pPr>
            <a:r>
              <a:rPr lang="en-US" altLang="zh-CN" sz="2400">
                <a:solidFill>
                  <a:srgbClr val="000000"/>
                </a:solidFill>
                <a:cs typeface="Times New Roman" panose="02020603050405020304" pitchFamily="18" charset="0"/>
              </a:rPr>
              <a:t>come out </a:t>
            </a:r>
            <a:r>
              <a:rPr lang="zh-CN" altLang="zh-CN" sz="2400">
                <a:solidFill>
                  <a:srgbClr val="000000"/>
                </a:solidFill>
                <a:cs typeface="Times New Roman" panose="02020603050405020304" pitchFamily="18" charset="0"/>
              </a:rPr>
              <a:t>出来；显现；出现</a:t>
            </a:r>
            <a:endParaRPr lang="zh-CN" altLang="zh-CN" sz="1050">
              <a:solidFill>
                <a:srgbClr val="000000"/>
              </a:solidFill>
              <a:cs typeface="Times New Roman" panose="02020603050405020304" pitchFamily="18" charset="0"/>
            </a:endParaRPr>
          </a:p>
          <a:p>
            <a:pPr algn="just">
              <a:lnSpc>
                <a:spcPct val="130000"/>
              </a:lnSpc>
              <a:spcAft>
                <a:spcPts val="0"/>
              </a:spcAft>
            </a:pPr>
            <a:r>
              <a:rPr lang="en-US" altLang="zh-CN" sz="2400">
                <a:solidFill>
                  <a:srgbClr val="000000"/>
                </a:solidFill>
                <a:cs typeface="Times New Roman" panose="02020603050405020304" pitchFamily="18" charset="0"/>
              </a:rPr>
              <a:t>come true </a:t>
            </a:r>
            <a:r>
              <a:rPr lang="zh-CN" altLang="zh-CN" sz="2400">
                <a:solidFill>
                  <a:srgbClr val="000000"/>
                </a:solidFill>
                <a:cs typeface="Times New Roman" panose="02020603050405020304" pitchFamily="18" charset="0"/>
              </a:rPr>
              <a:t>成为现实，实现目标</a:t>
            </a:r>
            <a:endParaRPr lang="zh-CN" altLang="zh-CN" sz="1050">
              <a:solidFill>
                <a:srgbClr val="000000"/>
              </a:solidFill>
              <a:cs typeface="Times New Roman" panose="02020603050405020304" pitchFamily="18" charset="0"/>
            </a:endParaRPr>
          </a:p>
          <a:p>
            <a:pPr algn="just">
              <a:lnSpc>
                <a:spcPct val="130000"/>
              </a:lnSpc>
              <a:spcAft>
                <a:spcPts val="0"/>
              </a:spcAft>
            </a:pPr>
            <a:r>
              <a:rPr lang="en-US" altLang="zh-CN" sz="2400">
                <a:solidFill>
                  <a:srgbClr val="000000"/>
                </a:solidFill>
                <a:cs typeface="Times New Roman" panose="02020603050405020304" pitchFamily="18" charset="0"/>
              </a:rPr>
              <a:t>come up </a:t>
            </a:r>
            <a:r>
              <a:rPr lang="zh-CN" altLang="zh-CN" sz="2400">
                <a:solidFill>
                  <a:srgbClr val="000000"/>
                </a:solidFill>
                <a:cs typeface="Times New Roman" panose="02020603050405020304" pitchFamily="18" charset="0"/>
              </a:rPr>
              <a:t>走近；出现</a:t>
            </a:r>
            <a:endParaRPr lang="zh-CN" altLang="zh-CN" sz="1050">
              <a:solidFill>
                <a:srgbClr val="000000"/>
              </a:solidFill>
              <a:cs typeface="Times New Roman" panose="02020603050405020304" pitchFamily="18" charset="0"/>
            </a:endParaRPr>
          </a:p>
          <a:p>
            <a:pPr algn="just">
              <a:lnSpc>
                <a:spcPct val="130000"/>
              </a:lnSpc>
              <a:spcAft>
                <a:spcPts val="0"/>
              </a:spcAft>
            </a:pPr>
            <a:r>
              <a:rPr lang="en-US" altLang="zh-CN" sz="2400">
                <a:solidFill>
                  <a:srgbClr val="000000"/>
                </a:solidFill>
                <a:cs typeface="Times New Roman" panose="02020603050405020304" pitchFamily="18" charset="0"/>
              </a:rPr>
              <a:t>come to oneself </a:t>
            </a:r>
            <a:r>
              <a:rPr lang="zh-CN" altLang="zh-CN" sz="2400">
                <a:solidFill>
                  <a:srgbClr val="000000"/>
                </a:solidFill>
                <a:cs typeface="Times New Roman" panose="02020603050405020304" pitchFamily="18" charset="0"/>
              </a:rPr>
              <a:t>苏醒，恢复知觉</a:t>
            </a:r>
            <a:endParaRPr lang="zh-CN" altLang="zh-CN" sz="1050">
              <a:solidFill>
                <a:srgbClr val="000000"/>
              </a:solidFill>
              <a:cs typeface="Times New Roman" panose="02020603050405020304" pitchFamily="18" charset="0"/>
            </a:endParaRPr>
          </a:p>
          <a:p>
            <a:pPr algn="just">
              <a:lnSpc>
                <a:spcPct val="130000"/>
              </a:lnSpc>
              <a:spcAft>
                <a:spcPts val="0"/>
              </a:spcAft>
            </a:pPr>
            <a:r>
              <a:rPr lang="en-US" altLang="zh-CN" sz="2400">
                <a:solidFill>
                  <a:srgbClr val="000000"/>
                </a:solidFill>
                <a:cs typeface="Times New Roman" panose="02020603050405020304" pitchFamily="18" charset="0"/>
              </a:rPr>
              <a:t>when it comes to</a:t>
            </a:r>
            <a:r>
              <a:rPr lang="zh-CN" altLang="zh-CN" sz="2400">
                <a:solidFill>
                  <a:srgbClr val="000000"/>
                </a:solidFill>
                <a:cs typeface="Times New Roman" panose="02020603050405020304" pitchFamily="18" charset="0"/>
              </a:rPr>
              <a:t>当谈到</a:t>
            </a:r>
            <a:r>
              <a:rPr lang="en-US" altLang="zh-CN" sz="2400">
                <a:solidFill>
                  <a:srgbClr val="000000"/>
                </a:solidFill>
                <a:cs typeface="Times New Roman" panose="02020603050405020304" pitchFamily="18" charset="0"/>
              </a:rPr>
              <a:t>/</a:t>
            </a:r>
            <a:r>
              <a:rPr lang="zh-CN" altLang="zh-CN" sz="2400">
                <a:solidFill>
                  <a:srgbClr val="000000"/>
                </a:solidFill>
                <a:cs typeface="Times New Roman" panose="02020603050405020304" pitchFamily="18" charset="0"/>
              </a:rPr>
              <a:t>涉及　</a:t>
            </a:r>
            <a:endParaRPr lang="zh-CN" altLang="zh-CN" sz="1050">
              <a:solidFill>
                <a:srgbClr val="000000"/>
              </a:solidFill>
              <a:cs typeface="Times New Roman" panose="02020603050405020304" pitchFamily="18" charset="0"/>
            </a:endParaRPr>
          </a:p>
        </p:txBody>
      </p:sp>
      <p:pic>
        <p:nvPicPr>
          <p:cNvPr id="4" name="知识拓展小.EPS" descr="id:2147487177;FounderCES"/>
          <p:cNvPicPr/>
          <p:nvPr/>
        </p:nvPicPr>
        <p:blipFill>
          <a:blip r:embed="rId2"/>
          <a:stretch>
            <a:fillRect/>
          </a:stretch>
        </p:blipFill>
        <p:spPr>
          <a:xfrm>
            <a:off x="622598" y="764704"/>
            <a:ext cx="2088232" cy="410579"/>
          </a:xfrm>
          <a:prstGeom prst="rect">
            <a:avLst/>
          </a:prstGeom>
        </p:spPr>
      </p:pic>
    </p:spTree>
    <p:extLst>
      <p:ext uri="{BB962C8B-B14F-4D97-AF65-F5344CB8AC3E}">
        <p14:creationId xmlns:p14="http://schemas.microsoft.com/office/powerpoint/2010/main" val="611096066"/>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5322163"/>
          </a:xfrm>
        </p:spPr>
        <p:txBody>
          <a:bodyPr/>
          <a:lstStyle/>
          <a:p>
            <a:pPr hangingPunct="0">
              <a:lnSpc>
                <a:spcPct val="130000"/>
              </a:lnSpc>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 order to prevent this case coming about again</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 should improve our awareness of saving and recycling water</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为了防止这种情况再次发生</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我们应该提高我们对节约和循环利用水的意识。</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When it comes to students’ surfing the Internet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some people think students can benefit from it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当谈到学生上网</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有些人认为学生可以从中受益。</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When I walking down the street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 came across David</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whom I hadn’t seen for years</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当我走在街上时</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我遇到了大卫</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我已经很多年没见到他了。</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subject came up during a pre-dinner drink with our guests</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这个话题是在和我们的客人在晚餐前喝酒时提起的。</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When Alice came to herself</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she did not know how long she had been lying there</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当爱丽丝苏醒过来时</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她不知道自己在那里躺了多久</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157087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圆角矩形 5"/>
          <p:cNvSpPr/>
          <p:nvPr/>
        </p:nvSpPr>
        <p:spPr bwMode="auto">
          <a:xfrm>
            <a:off x="353453" y="1601980"/>
            <a:ext cx="11449272" cy="637551"/>
          </a:xfrm>
          <a:prstGeom prst="roundRect">
            <a:avLst/>
          </a:prstGeom>
          <a:solidFill>
            <a:srgbClr val="D3ECE9"/>
          </a:solidFill>
          <a:ln w="19050" algn="ctr">
            <a:noFill/>
            <a:miter lim="800000"/>
          </a:ln>
        </p:spPr>
        <p:txBody>
          <a:bodyPr vert="horz" wrap="square" lIns="91440" tIns="45720" rIns="91440" bIns="45720" numCol="1" rtlCol="0" anchor="ctr" anchorCtr="0" compatLnSpc="1">
            <a:spAutoFit/>
          </a:bodyPr>
          <a:lstStyle/>
          <a:p>
            <a:pPr algn="just">
              <a:lnSpc>
                <a:spcPct val="150000"/>
              </a:lnSpc>
              <a:spcAft>
                <a:spcPts val="0"/>
              </a:spcAft>
            </a:pPr>
            <a:r>
              <a:rPr lang="en-US" altLang="zh-CN" sz="2400">
                <a:solidFill>
                  <a:srgbClr val="000000"/>
                </a:solidFill>
                <a:cs typeface="Times New Roman" panose="02020603050405020304" pitchFamily="18" charset="0"/>
              </a:rPr>
              <a:t>maintaining</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the</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balance</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between</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human</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and</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nature</a:t>
            </a:r>
            <a:r>
              <a:rPr lang="en-US" altLang="zh-CN" sz="2400">
                <a:solidFill>
                  <a:srgbClr val="000000"/>
                </a:solidFill>
                <a:ea typeface="楷体" panose="02010609060101010101" pitchFamily="49" charset="-122"/>
                <a:cs typeface="Times New Roman" panose="02020603050405020304" pitchFamily="18" charset="0"/>
              </a:rPr>
              <a:t> </a:t>
            </a:r>
            <a:r>
              <a:rPr lang="zh-CN" altLang="zh-CN" sz="2400">
                <a:solidFill>
                  <a:srgbClr val="000000"/>
                </a:solidFill>
                <a:ea typeface="楷体" panose="02010609060101010101" pitchFamily="49" charset="-122"/>
                <a:cs typeface="Times New Roman" panose="02020603050405020304" pitchFamily="18" charset="0"/>
              </a:rPr>
              <a:t>保持人与自然的</a:t>
            </a:r>
            <a:r>
              <a:rPr lang="zh-CN" altLang="zh-CN" sz="2400" smtClean="0">
                <a:solidFill>
                  <a:srgbClr val="000000"/>
                </a:solidFill>
                <a:ea typeface="楷体" panose="02010609060101010101" pitchFamily="49" charset="-122"/>
                <a:cs typeface="Times New Roman" panose="02020603050405020304" pitchFamily="18" charset="0"/>
              </a:rPr>
              <a:t>平衡</a:t>
            </a:r>
            <a:endParaRPr lang="zh-CN" altLang="zh-CN" sz="1050">
              <a:solidFill>
                <a:srgbClr val="000000"/>
              </a:solidFill>
              <a:cs typeface="Times New Roman" panose="02020603050405020304" pitchFamily="18" charset="0"/>
            </a:endParaRPr>
          </a:p>
        </p:txBody>
      </p:sp>
      <p:grpSp>
        <p:nvGrpSpPr>
          <p:cNvPr id="7" name="组合 6"/>
          <p:cNvGrpSpPr/>
          <p:nvPr/>
        </p:nvGrpSpPr>
        <p:grpSpPr>
          <a:xfrm>
            <a:off x="555339" y="1366646"/>
            <a:ext cx="11151159" cy="598551"/>
            <a:chOff x="555339" y="1278285"/>
            <a:chExt cx="11151159" cy="598551"/>
          </a:xfrm>
        </p:grpSpPr>
        <p:pic>
          <p:nvPicPr>
            <p:cNvPr id="8" name="教材原句S.EPS" descr="id:2147487282;FounderCES"/>
            <p:cNvPicPr/>
            <p:nvPr/>
          </p:nvPicPr>
          <p:blipFill rotWithShape="1">
            <a:blip r:embed="rId2"/>
            <a:srcRect l="3668" t="38852" r="22718" b="42104"/>
            <a:stretch/>
          </p:blipFill>
          <p:spPr>
            <a:xfrm>
              <a:off x="679748" y="1414575"/>
              <a:ext cx="9452098" cy="145278"/>
            </a:xfrm>
            <a:prstGeom prst="rect">
              <a:avLst/>
            </a:prstGeom>
          </p:spPr>
        </p:pic>
        <p:pic>
          <p:nvPicPr>
            <p:cNvPr id="9" name="教材原句S.EPS" descr="id:2147487282;FounderCES"/>
            <p:cNvPicPr/>
            <p:nvPr/>
          </p:nvPicPr>
          <p:blipFill rotWithShape="1">
            <a:blip r:embed="rId2"/>
            <a:srcRect l="77581"/>
            <a:stretch/>
          </p:blipFill>
          <p:spPr>
            <a:xfrm>
              <a:off x="10122321" y="1278285"/>
              <a:ext cx="1584177" cy="419828"/>
            </a:xfrm>
            <a:prstGeom prst="rect">
              <a:avLst/>
            </a:prstGeom>
          </p:spPr>
        </p:pic>
        <p:pic>
          <p:nvPicPr>
            <p:cNvPr id="10" name="教材原句S.EPS" descr="id:2147487163;FounderCES"/>
            <p:cNvPicPr/>
            <p:nvPr/>
          </p:nvPicPr>
          <p:blipFill rotWithShape="1">
            <a:blip r:embed="rId2"/>
            <a:srcRect r="98192" b="-43246"/>
            <a:stretch/>
          </p:blipFill>
          <p:spPr>
            <a:xfrm>
              <a:off x="555339" y="1287810"/>
              <a:ext cx="130250" cy="589026"/>
            </a:xfrm>
            <a:prstGeom prst="rect">
              <a:avLst/>
            </a:prstGeom>
          </p:spPr>
        </p:pic>
      </p:grpSp>
      <p:sp>
        <p:nvSpPr>
          <p:cNvPr id="3" name="内容占位符 2"/>
          <p:cNvSpPr>
            <a:spLocks noGrp="1"/>
          </p:cNvSpPr>
          <p:nvPr>
            <p:ph idx="1"/>
          </p:nvPr>
        </p:nvSpPr>
        <p:spPr>
          <a:xfrm>
            <a:off x="360854" y="746120"/>
            <a:ext cx="11485848" cy="576248"/>
          </a:xfrm>
        </p:spPr>
        <p:txBody>
          <a:bodyPr/>
          <a:lstStyle/>
          <a:p>
            <a:pPr hangingPunct="0">
              <a:spcAft>
                <a:spcPts val="0"/>
              </a:spcAft>
            </a:pPr>
            <a:r>
              <a:rPr lang="en-US" altLang="zh-CN" b="1">
                <a:solidFill>
                  <a:srgbClr val="223F99"/>
                </a:solidFill>
                <a:latin typeface="Times New Roman" panose="02020603050405020304" pitchFamily="18" charset="0"/>
                <a:ea typeface="宋体" panose="02010600030101010101" pitchFamily="2" charset="-122"/>
                <a:cs typeface="Times New Roman" panose="02020603050405020304" pitchFamily="18" charset="0"/>
              </a:rPr>
              <a:t>balance </a:t>
            </a:r>
            <a:r>
              <a:rPr lang="en-US" altLang="zh-CN" b="1" i="1">
                <a:solidFill>
                  <a:srgbClr val="223F99"/>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a:solidFill>
                  <a:srgbClr val="223F99"/>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223F99"/>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平衡</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2" name="矩形 1"/>
          <p:cNvSpPr/>
          <p:nvPr/>
        </p:nvSpPr>
        <p:spPr>
          <a:xfrm>
            <a:off x="360854" y="2272804"/>
            <a:ext cx="11485848" cy="2308324"/>
          </a:xfrm>
          <a:prstGeom prst="rect">
            <a:avLst/>
          </a:prstGeom>
        </p:spPr>
        <p:txBody>
          <a:bodyPr wrap="square">
            <a:spAutoFit/>
          </a:bodyPr>
          <a:lstStyle/>
          <a:p>
            <a:pPr algn="just">
              <a:lnSpc>
                <a:spcPct val="150000"/>
              </a:lnSpc>
              <a:spcAft>
                <a:spcPts val="0"/>
              </a:spcAft>
            </a:pPr>
            <a:r>
              <a:rPr lang="zh-CN" altLang="zh-CN" sz="2400">
                <a:solidFill>
                  <a:srgbClr val="000000"/>
                </a:solidFill>
                <a:cs typeface="Times New Roman" panose="02020603050405020304" pitchFamily="18" charset="0"/>
              </a:rPr>
              <a:t>• </a:t>
            </a:r>
            <a:r>
              <a:rPr lang="en-US" altLang="zh-CN" sz="2400">
                <a:solidFill>
                  <a:srgbClr val="000000"/>
                </a:solidFill>
                <a:cs typeface="Times New Roman" panose="02020603050405020304" pitchFamily="18" charset="0"/>
              </a:rPr>
              <a:t>Classical</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dance</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in</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its</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purest</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form</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requires</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symmetry</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and</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balance</a:t>
            </a:r>
            <a:r>
              <a:rPr lang="en-US" altLang="zh-CN" sz="2400">
                <a:solidFill>
                  <a:srgbClr val="000000"/>
                </a:solidFill>
                <a:latin typeface="宋体" panose="02010600030101010101" pitchFamily="2" charset="-122"/>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真正的古典舞蹈要求对称与平衡。</a:t>
            </a:r>
            <a:endParaRPr lang="zh-CN" altLang="zh-CN" sz="1050">
              <a:solidFill>
                <a:srgbClr val="000000"/>
              </a:solidFill>
              <a:cs typeface="Times New Roman" panose="02020603050405020304" pitchFamily="18" charset="0"/>
            </a:endParaRPr>
          </a:p>
          <a:p>
            <a:pPr algn="just">
              <a:lnSpc>
                <a:spcPct val="150000"/>
              </a:lnSpc>
              <a:spcAft>
                <a:spcPts val="0"/>
              </a:spcAft>
            </a:pPr>
            <a:r>
              <a:rPr lang="zh-CN" altLang="zh-CN" sz="2400">
                <a:solidFill>
                  <a:srgbClr val="000000"/>
                </a:solidFill>
                <a:cs typeface="Times New Roman" panose="02020603050405020304" pitchFamily="18" charset="0"/>
              </a:rPr>
              <a:t>• </a:t>
            </a:r>
            <a:r>
              <a:rPr lang="en-US" altLang="zh-CN" sz="2400">
                <a:solidFill>
                  <a:srgbClr val="000000"/>
                </a:solidFill>
                <a:cs typeface="Times New Roman" panose="02020603050405020304" pitchFamily="18" charset="0"/>
              </a:rPr>
              <a:t>There</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was</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no</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other</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way</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to</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ensure</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that</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people</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would</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get</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the</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right</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balance</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of</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foods</a:t>
            </a:r>
            <a:r>
              <a:rPr lang="en-US" altLang="zh-CN" sz="2400">
                <a:solidFill>
                  <a:srgbClr val="000000"/>
                </a:solidFill>
                <a:latin typeface="宋体" panose="02010600030101010101" pitchFamily="2" charset="-122"/>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没有其他方法可以确保人们饮食均衡。</a:t>
            </a:r>
            <a:endParaRPr lang="zh-CN" altLang="zh-CN" sz="1050">
              <a:solidFill>
                <a:srgbClr val="000000"/>
              </a:solidFill>
              <a:cs typeface="Times New Roman" panose="02020603050405020304" pitchFamily="18" charset="0"/>
            </a:endParaRPr>
          </a:p>
        </p:txBody>
      </p:sp>
    </p:spTree>
    <p:extLst>
      <p:ext uri="{BB962C8B-B14F-4D97-AF65-F5344CB8AC3E}">
        <p14:creationId xmlns:p14="http://schemas.microsoft.com/office/powerpoint/2010/main" val="3544974437"/>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XB4.eps" descr="id:2147488046;FounderCES"/>
          <p:cNvPicPr/>
          <p:nvPr/>
        </p:nvPicPr>
        <p:blipFill>
          <a:blip r:embed="rId2"/>
          <a:stretch>
            <a:fillRect/>
          </a:stretch>
        </p:blipFill>
        <p:spPr>
          <a:xfrm>
            <a:off x="365050" y="836712"/>
            <a:ext cx="2124710" cy="409575"/>
          </a:xfrm>
          <a:prstGeom prst="rect">
            <a:avLst/>
          </a:prstGeom>
        </p:spPr>
      </p:pic>
      <p:sp>
        <p:nvSpPr>
          <p:cNvPr id="5" name="圆角矩形 4"/>
          <p:cNvSpPr/>
          <p:nvPr/>
        </p:nvSpPr>
        <p:spPr bwMode="auto">
          <a:xfrm>
            <a:off x="360854" y="1419220"/>
            <a:ext cx="11494992" cy="1217692"/>
          </a:xfrm>
          <a:prstGeom prst="roundRect">
            <a:avLst>
              <a:gd name="adj" fmla="val 12728"/>
            </a:avLst>
          </a:prstGeom>
          <a:solidFill>
            <a:srgbClr val="FEE2D1"/>
          </a:solidFill>
          <a:ln w="19050" algn="ctr">
            <a:noFill/>
            <a:miter lim="800000"/>
          </a:ln>
        </p:spPr>
        <p:txBody>
          <a:bodyPr vert="horz" wrap="square" lIns="91440" tIns="45720" rIns="91440" bIns="45720" numCol="1" rtlCol="0" anchor="ctr" anchorCtr="0" compatLnSpc="1">
            <a:spAutoFit/>
          </a:bodyPr>
          <a:lstStyle/>
          <a:p>
            <a:pPr algn="just">
              <a:lnSpc>
                <a:spcPct val="150000"/>
              </a:lnSpc>
              <a:spcAft>
                <a:spcPts val="0"/>
              </a:spcAft>
            </a:pPr>
            <a:r>
              <a:rPr lang="en-US" altLang="zh-CN" sz="2400">
                <a:solidFill>
                  <a:srgbClr val="000000"/>
                </a:solidFill>
                <a:cs typeface="Times New Roman" panose="02020603050405020304" pitchFamily="18" charset="0"/>
              </a:rPr>
              <a:t>Anyone was allowed to take them and use them for short journeys</a:t>
            </a:r>
            <a:r>
              <a:rPr lang="en-US" altLang="zh-CN" sz="2400">
                <a:solidFill>
                  <a:srgbClr val="000000"/>
                </a:solidFill>
                <a:latin typeface="宋体" panose="02010600030101010101" pitchFamily="2" charset="-122"/>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任何人都能够骑这些自行车做短途出行</a:t>
            </a:r>
            <a:r>
              <a:rPr lang="zh-CN" altLang="zh-CN" sz="2400" smtClean="0">
                <a:solidFill>
                  <a:srgbClr val="000000"/>
                </a:solidFill>
                <a:ea typeface="楷体" panose="02010609060101010101" pitchFamily="49" charset="-122"/>
                <a:cs typeface="Times New Roman" panose="02020603050405020304" pitchFamily="18" charset="0"/>
              </a:rPr>
              <a:t>。</a:t>
            </a:r>
            <a:endParaRPr lang="zh-CN" altLang="zh-CN" sz="1050">
              <a:solidFill>
                <a:srgbClr val="000000"/>
              </a:solidFill>
              <a:cs typeface="Times New Roman" panose="02020603050405020304" pitchFamily="18" charset="0"/>
            </a:endParaRPr>
          </a:p>
        </p:txBody>
      </p:sp>
      <p:sp>
        <p:nvSpPr>
          <p:cNvPr id="3" name="内容占位符 2"/>
          <p:cNvSpPr>
            <a:spLocks noGrp="1"/>
          </p:cNvSpPr>
          <p:nvPr>
            <p:ph idx="1"/>
          </p:nvPr>
        </p:nvSpPr>
        <p:spPr>
          <a:xfrm>
            <a:off x="360854" y="2782669"/>
            <a:ext cx="11485848" cy="2308324"/>
          </a:xfrm>
        </p:spPr>
        <p:txBody>
          <a:bodyPr/>
          <a:lstStyle/>
          <a:p>
            <a:pPr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本</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句是被动语态，</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 allowed to do sth</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表示</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被允许做某事</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Students are not allowed to bring cellphones with them to school</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学生们不允许带手机进校。</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Passengers are not allowed to smoke</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乘客不准吸烟</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TS13.eps" descr="id:2147487809;FounderCES"/>
          <p:cNvPicPr/>
          <p:nvPr/>
        </p:nvPicPr>
        <p:blipFill>
          <a:blip r:embed="rId3"/>
          <a:stretch>
            <a:fillRect/>
          </a:stretch>
        </p:blipFill>
        <p:spPr>
          <a:xfrm>
            <a:off x="366004" y="2924944"/>
            <a:ext cx="1065530" cy="361315"/>
          </a:xfrm>
          <a:prstGeom prst="rect">
            <a:avLst/>
          </a:prstGeom>
        </p:spPr>
      </p:pic>
    </p:spTree>
    <p:extLst>
      <p:ext uri="{BB962C8B-B14F-4D97-AF65-F5344CB8AC3E}">
        <p14:creationId xmlns:p14="http://schemas.microsoft.com/office/powerpoint/2010/main" val="2497171044"/>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圆角矩形 2"/>
          <p:cNvSpPr/>
          <p:nvPr/>
        </p:nvSpPr>
        <p:spPr bwMode="auto">
          <a:xfrm>
            <a:off x="360854" y="980728"/>
            <a:ext cx="11422984" cy="2303181"/>
          </a:xfrm>
          <a:prstGeom prst="roundRect">
            <a:avLst>
              <a:gd name="adj" fmla="val 5328"/>
            </a:avLst>
          </a:prstGeom>
          <a:solidFill>
            <a:srgbClr val="E6E1EF"/>
          </a:solidFill>
          <a:ln w="19050" algn="ctr">
            <a:noFill/>
            <a:miter lim="800000"/>
          </a:ln>
        </p:spPr>
        <p:txBody>
          <a:bodyPr vert="horz" wrap="square" lIns="91440" tIns="45720" rIns="91440" bIns="45720" numCol="1" rtlCol="0" anchor="ctr" anchorCtr="0" compatLnSpc="1">
            <a:spAutoFit/>
          </a:bodyPr>
          <a:lstStyle/>
          <a:p>
            <a:pPr algn="just">
              <a:lnSpc>
                <a:spcPct val="150000"/>
              </a:lnSpc>
              <a:spcAft>
                <a:spcPts val="0"/>
              </a:spcAft>
            </a:pPr>
            <a:r>
              <a:rPr lang="en-US" altLang="zh-CN" sz="2400">
                <a:solidFill>
                  <a:srgbClr val="000000"/>
                </a:solidFill>
                <a:cs typeface="Times New Roman" panose="02020603050405020304" pitchFamily="18" charset="0"/>
              </a:rPr>
              <a:t>allow </a:t>
            </a:r>
            <a:r>
              <a:rPr lang="zh-CN" altLang="zh-CN" sz="2400">
                <a:solidFill>
                  <a:srgbClr val="000000"/>
                </a:solidFill>
                <a:cs typeface="Times New Roman" panose="02020603050405020304" pitchFamily="18" charset="0"/>
              </a:rPr>
              <a:t>（</a:t>
            </a:r>
            <a:r>
              <a:rPr lang="en-US" altLang="zh-CN" sz="2400">
                <a:solidFill>
                  <a:srgbClr val="000000"/>
                </a:solidFill>
                <a:cs typeface="Times New Roman" panose="02020603050405020304" pitchFamily="18" charset="0"/>
              </a:rPr>
              <a:t>doing</a:t>
            </a:r>
            <a:r>
              <a:rPr lang="zh-CN" altLang="zh-CN" sz="2400">
                <a:solidFill>
                  <a:srgbClr val="000000"/>
                </a:solidFill>
                <a:cs typeface="Times New Roman" panose="02020603050405020304" pitchFamily="18" charset="0"/>
              </a:rPr>
              <a:t>） </a:t>
            </a:r>
            <a:r>
              <a:rPr lang="en-US" altLang="zh-CN" sz="2400">
                <a:solidFill>
                  <a:srgbClr val="000000"/>
                </a:solidFill>
                <a:cs typeface="Times New Roman" panose="02020603050405020304" pitchFamily="18" charset="0"/>
              </a:rPr>
              <a:t>sth </a:t>
            </a:r>
            <a:r>
              <a:rPr lang="zh-CN" altLang="zh-CN" sz="2400">
                <a:solidFill>
                  <a:srgbClr val="000000"/>
                </a:solidFill>
                <a:cs typeface="Times New Roman" panose="02020603050405020304" pitchFamily="18" charset="0"/>
              </a:rPr>
              <a:t>允许（</a:t>
            </a:r>
            <a:r>
              <a:rPr lang="zh-CN" altLang="zh-CN" sz="2400">
                <a:solidFill>
                  <a:srgbClr val="000000"/>
                </a:solidFill>
                <a:ea typeface="楷体" panose="02010609060101010101" pitchFamily="49" charset="-122"/>
                <a:cs typeface="Times New Roman" panose="02020603050405020304" pitchFamily="18" charset="0"/>
              </a:rPr>
              <a:t>做</a:t>
            </a:r>
            <a:r>
              <a:rPr lang="zh-CN" altLang="zh-CN" sz="2400">
                <a:solidFill>
                  <a:srgbClr val="000000"/>
                </a:solidFill>
                <a:cs typeface="Times New Roman" panose="02020603050405020304" pitchFamily="18" charset="0"/>
              </a:rPr>
              <a:t>）某事</a:t>
            </a:r>
            <a:endParaRPr lang="zh-CN" altLang="zh-CN" sz="1050">
              <a:solidFill>
                <a:srgbClr val="000000"/>
              </a:solidFill>
              <a:cs typeface="Times New Roman" panose="02020603050405020304" pitchFamily="18" charset="0"/>
            </a:endParaRPr>
          </a:p>
          <a:p>
            <a:pPr algn="just">
              <a:lnSpc>
                <a:spcPct val="150000"/>
              </a:lnSpc>
              <a:spcAft>
                <a:spcPts val="0"/>
              </a:spcAft>
            </a:pPr>
            <a:r>
              <a:rPr lang="en-US" altLang="zh-CN" sz="2400">
                <a:solidFill>
                  <a:srgbClr val="000000"/>
                </a:solidFill>
                <a:cs typeface="Times New Roman" panose="02020603050405020304" pitchFamily="18" charset="0"/>
              </a:rPr>
              <a:t>allow sb to do sth </a:t>
            </a:r>
            <a:r>
              <a:rPr lang="zh-CN" altLang="zh-CN" sz="2400">
                <a:solidFill>
                  <a:srgbClr val="000000"/>
                </a:solidFill>
                <a:cs typeface="Times New Roman" panose="02020603050405020304" pitchFamily="18" charset="0"/>
              </a:rPr>
              <a:t>允许某人做某事</a:t>
            </a:r>
            <a:endParaRPr lang="zh-CN" altLang="zh-CN" sz="1050">
              <a:solidFill>
                <a:srgbClr val="000000"/>
              </a:solidFill>
              <a:cs typeface="Times New Roman" panose="02020603050405020304" pitchFamily="18" charset="0"/>
            </a:endParaRPr>
          </a:p>
          <a:p>
            <a:pPr algn="just">
              <a:lnSpc>
                <a:spcPct val="150000"/>
              </a:lnSpc>
              <a:spcAft>
                <a:spcPts val="0"/>
              </a:spcAft>
            </a:pPr>
            <a:r>
              <a:rPr lang="en-US" altLang="zh-CN" sz="2400">
                <a:solidFill>
                  <a:srgbClr val="000000"/>
                </a:solidFill>
                <a:cs typeface="Times New Roman" panose="02020603050405020304" pitchFamily="18" charset="0"/>
              </a:rPr>
              <a:t>allow sb sth</a:t>
            </a:r>
            <a:r>
              <a:rPr lang="zh-CN" altLang="zh-CN" sz="2400">
                <a:solidFill>
                  <a:srgbClr val="000000"/>
                </a:solidFill>
                <a:cs typeface="Times New Roman" panose="02020603050405020304" pitchFamily="18" charset="0"/>
              </a:rPr>
              <a:t>给予某人某物（</a:t>
            </a:r>
            <a:r>
              <a:rPr lang="zh-CN" altLang="zh-CN" sz="2400">
                <a:solidFill>
                  <a:srgbClr val="000000"/>
                </a:solidFill>
                <a:ea typeface="楷体" panose="02010609060101010101" pitchFamily="49" charset="-122"/>
                <a:cs typeface="Times New Roman" panose="02020603050405020304" pitchFamily="18" charset="0"/>
              </a:rPr>
              <a:t>尤指钱或时间</a:t>
            </a:r>
            <a:r>
              <a:rPr lang="zh-CN" altLang="zh-CN" sz="2400">
                <a:solidFill>
                  <a:srgbClr val="000000"/>
                </a:solidFill>
                <a:cs typeface="Times New Roman" panose="02020603050405020304" pitchFamily="18" charset="0"/>
              </a:rPr>
              <a:t>）；让某人有（</a:t>
            </a:r>
            <a:r>
              <a:rPr lang="zh-CN" altLang="zh-CN" sz="2400">
                <a:solidFill>
                  <a:srgbClr val="000000"/>
                </a:solidFill>
                <a:ea typeface="楷体" panose="02010609060101010101" pitchFamily="49" charset="-122"/>
                <a:cs typeface="Times New Roman" panose="02020603050405020304" pitchFamily="18" charset="0"/>
              </a:rPr>
              <a:t>拥有或带有</a:t>
            </a:r>
            <a:r>
              <a:rPr lang="zh-CN" altLang="zh-CN" sz="2400">
                <a:solidFill>
                  <a:srgbClr val="000000"/>
                </a:solidFill>
                <a:cs typeface="Times New Roman" panose="02020603050405020304" pitchFamily="18" charset="0"/>
              </a:rPr>
              <a:t>）某物</a:t>
            </a:r>
            <a:endParaRPr lang="zh-CN" altLang="zh-CN" sz="1050">
              <a:solidFill>
                <a:srgbClr val="000000"/>
              </a:solidFill>
              <a:cs typeface="Times New Roman" panose="02020603050405020304" pitchFamily="18" charset="0"/>
            </a:endParaRPr>
          </a:p>
          <a:p>
            <a:pPr algn="just">
              <a:lnSpc>
                <a:spcPct val="150000"/>
              </a:lnSpc>
              <a:spcAft>
                <a:spcPts val="0"/>
              </a:spcAft>
            </a:pPr>
            <a:r>
              <a:rPr lang="en-US" altLang="zh-CN" sz="2400">
                <a:solidFill>
                  <a:srgbClr val="000000"/>
                </a:solidFill>
                <a:cs typeface="Times New Roman" panose="02020603050405020304" pitchFamily="18" charset="0"/>
              </a:rPr>
              <a:t>allow for</a:t>
            </a:r>
            <a:r>
              <a:rPr lang="zh-CN" altLang="zh-CN" sz="2400">
                <a:solidFill>
                  <a:srgbClr val="000000"/>
                </a:solidFill>
                <a:cs typeface="Times New Roman" panose="02020603050405020304" pitchFamily="18" charset="0"/>
              </a:rPr>
              <a:t>考虑到，把</a:t>
            </a:r>
            <a:r>
              <a:rPr lang="en-US" altLang="zh-CN" sz="2400">
                <a:solidFill>
                  <a:srgbClr val="000000"/>
                </a:solidFill>
                <a:latin typeface="宋体" panose="02010600030101010101" pitchFamily="2" charset="-122"/>
                <a:cs typeface="Times New Roman" panose="02020603050405020304" pitchFamily="18" charset="0"/>
              </a:rPr>
              <a:t>……</a:t>
            </a:r>
            <a:r>
              <a:rPr lang="zh-CN" altLang="zh-CN" sz="2400">
                <a:solidFill>
                  <a:srgbClr val="000000"/>
                </a:solidFill>
                <a:cs typeface="Times New Roman" panose="02020603050405020304" pitchFamily="18" charset="0"/>
              </a:rPr>
              <a:t>考虑进来；</a:t>
            </a:r>
            <a:r>
              <a:rPr lang="zh-CN" altLang="zh-CN" sz="2400" smtClean="0">
                <a:solidFill>
                  <a:srgbClr val="000000"/>
                </a:solidFill>
                <a:cs typeface="Times New Roman" panose="02020603050405020304" pitchFamily="18" charset="0"/>
              </a:rPr>
              <a:t>体谅</a:t>
            </a:r>
            <a:endParaRPr lang="zh-CN" altLang="zh-CN" sz="1050">
              <a:solidFill>
                <a:srgbClr val="000000"/>
              </a:solidFill>
              <a:cs typeface="Times New Roman" panose="02020603050405020304" pitchFamily="18" charset="0"/>
            </a:endParaRPr>
          </a:p>
        </p:txBody>
      </p:sp>
      <p:pic>
        <p:nvPicPr>
          <p:cNvPr id="4" name="知识拓展小.EPS" descr="id:2147487177;FounderCES"/>
          <p:cNvPicPr/>
          <p:nvPr/>
        </p:nvPicPr>
        <p:blipFill>
          <a:blip r:embed="rId2"/>
          <a:stretch>
            <a:fillRect/>
          </a:stretch>
        </p:blipFill>
        <p:spPr>
          <a:xfrm>
            <a:off x="622598" y="764704"/>
            <a:ext cx="2088232" cy="410579"/>
          </a:xfrm>
          <a:prstGeom prst="rect">
            <a:avLst/>
          </a:prstGeom>
        </p:spPr>
      </p:pic>
      <p:sp>
        <p:nvSpPr>
          <p:cNvPr id="2" name="内容占位符 1"/>
          <p:cNvSpPr>
            <a:spLocks noGrp="1"/>
          </p:cNvSpPr>
          <p:nvPr>
            <p:ph idx="1"/>
          </p:nvPr>
        </p:nvSpPr>
        <p:spPr>
          <a:xfrm>
            <a:off x="360854" y="3302982"/>
            <a:ext cx="11485848" cy="2862322"/>
          </a:xfrm>
        </p:spPr>
        <p:txBody>
          <a:bodyPr/>
          <a:lstStyle/>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 don’t allow eating in the classrooms</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我们不允许在教室吃饭。</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facts allow no other explanation</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事实不允许有其他的解释。</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Dogs are not allowed</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狗不得入内。</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Smoking is not allowed here</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此处不准吸烟。</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Her boss doesn’t allow her to use the telephone</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她的老板不允许她使用电话</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284239485"/>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3346237"/>
          </a:xfrm>
        </p:spPr>
        <p:txBody>
          <a:bodyPr/>
          <a:lstStyle/>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My parents don’t allow me to go out at night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我父母不允许我晚上出去。</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 allows his son too much money</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他给他儿子的钱太多。</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We’ll allow you time to answer</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我们将给你回答的时间。</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I’m not allowed visitors</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我不被批准有访客。</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 should allow for every possible delay</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我们应该考虑到任何可能的延误。</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 must allow for his youth</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我们必须体谅他的年轻</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421403843"/>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xb1.EPS" descr="id:2147487156;FounderCES"/>
          <p:cNvPicPr/>
          <p:nvPr/>
        </p:nvPicPr>
        <p:blipFill>
          <a:blip r:embed="rId2"/>
          <a:stretch>
            <a:fillRect/>
          </a:stretch>
        </p:blipFill>
        <p:spPr>
          <a:xfrm>
            <a:off x="378106" y="1412776"/>
            <a:ext cx="2133952" cy="410914"/>
          </a:xfrm>
          <a:prstGeom prst="rect">
            <a:avLst/>
          </a:prstGeom>
        </p:spPr>
      </p:pic>
      <p:sp>
        <p:nvSpPr>
          <p:cNvPr id="6" name="圆角矩形 5"/>
          <p:cNvSpPr/>
          <p:nvPr/>
        </p:nvSpPr>
        <p:spPr bwMode="auto">
          <a:xfrm>
            <a:off x="387524" y="2636912"/>
            <a:ext cx="11449272" cy="2476352"/>
          </a:xfrm>
          <a:prstGeom prst="roundRect">
            <a:avLst/>
          </a:prstGeom>
          <a:solidFill>
            <a:srgbClr val="D3ECE9"/>
          </a:solidFill>
          <a:ln w="19050" algn="ctr">
            <a:noFill/>
            <a:miter lim="800000"/>
          </a:ln>
        </p:spPr>
        <p:txBody>
          <a:bodyPr vert="horz" wrap="square" lIns="91440" tIns="45720" rIns="91440" bIns="45720" numCol="1" rtlCol="0" anchor="ctr" anchorCtr="0" compatLnSpc="1">
            <a:spAutoFit/>
          </a:bodyPr>
          <a:lstStyle/>
          <a:p>
            <a:pPr algn="just">
              <a:lnSpc>
                <a:spcPct val="150000"/>
              </a:lnSpc>
              <a:spcAft>
                <a:spcPts val="0"/>
              </a:spcAft>
            </a:pPr>
            <a:r>
              <a:rPr lang="en-US" altLang="zh-CN" sz="2400" smtClean="0">
                <a:solidFill>
                  <a:srgbClr val="000000"/>
                </a:solidFill>
                <a:cs typeface="Times New Roman" panose="02020603050405020304" pitchFamily="18" charset="0"/>
              </a:rPr>
              <a:t>Last</a:t>
            </a:r>
            <a:r>
              <a:rPr lang="en-US" altLang="zh-CN" sz="2400" smtClean="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August</a:t>
            </a:r>
            <a:r>
              <a:rPr lang="zh-CN" altLang="zh-CN" sz="2400">
                <a:solidFill>
                  <a:srgbClr val="000000"/>
                </a:solidFill>
                <a:cs typeface="Times New Roman" panose="02020603050405020304" pitchFamily="18" charset="0"/>
              </a:rPr>
              <a:t>，</a:t>
            </a:r>
            <a:r>
              <a:rPr lang="en-US" altLang="zh-CN" sz="2400">
                <a:solidFill>
                  <a:srgbClr val="000000"/>
                </a:solidFill>
                <a:cs typeface="Times New Roman" panose="02020603050405020304" pitchFamily="18" charset="0"/>
              </a:rPr>
              <a:t>city</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officials</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interviewed</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about</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500</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residents</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to</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find</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out</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people</a:t>
            </a:r>
            <a:r>
              <a:rPr lang="en-US" altLang="zh-CN" sz="2400">
                <a:solidFill>
                  <a:srgbClr val="000000"/>
                </a:solidFill>
                <a:ea typeface="楷体" panose="02010609060101010101" pitchFamily="49" charset="-122"/>
                <a:cs typeface="Times New Roman" panose="02020603050405020304" pitchFamily="18" charset="0"/>
              </a:rPr>
              <a:t>’</a:t>
            </a:r>
            <a:r>
              <a:rPr lang="en-US" altLang="zh-CN" sz="2400">
                <a:solidFill>
                  <a:srgbClr val="000000"/>
                </a:solidFill>
                <a:cs typeface="Times New Roman" panose="02020603050405020304" pitchFamily="18" charset="0"/>
              </a:rPr>
              <a:t>s</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attitudes</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to</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protecting</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the</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environment</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and</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what</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actions</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they</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had</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taken</a:t>
            </a:r>
            <a:r>
              <a:rPr lang="en-US" altLang="zh-CN" sz="2400">
                <a:solidFill>
                  <a:srgbClr val="000000"/>
                </a:solidFill>
                <a:latin typeface="宋体" panose="02010600030101010101" pitchFamily="2" charset="-122"/>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去年</a:t>
            </a:r>
            <a:r>
              <a:rPr lang="en-US" altLang="zh-CN" sz="2400">
                <a:solidFill>
                  <a:srgbClr val="000000"/>
                </a:solidFill>
                <a:cs typeface="Times New Roman" panose="02020603050405020304" pitchFamily="18" charset="0"/>
              </a:rPr>
              <a:t>8</a:t>
            </a:r>
            <a:r>
              <a:rPr lang="zh-CN" altLang="zh-CN" sz="2400">
                <a:solidFill>
                  <a:srgbClr val="000000"/>
                </a:solidFill>
                <a:ea typeface="楷体" panose="02010609060101010101" pitchFamily="49" charset="-122"/>
                <a:cs typeface="Times New Roman" panose="02020603050405020304" pitchFamily="18" charset="0"/>
              </a:rPr>
              <a:t>月</a:t>
            </a:r>
            <a:r>
              <a:rPr lang="zh-CN" altLang="zh-CN" sz="24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城市官员采访了大约</a:t>
            </a:r>
            <a:r>
              <a:rPr lang="en-US" altLang="zh-CN" sz="2400">
                <a:solidFill>
                  <a:srgbClr val="000000"/>
                </a:solidFill>
                <a:cs typeface="Times New Roman" panose="02020603050405020304" pitchFamily="18" charset="0"/>
              </a:rPr>
              <a:t>500</a:t>
            </a:r>
            <a:r>
              <a:rPr lang="zh-CN" altLang="zh-CN" sz="2400">
                <a:solidFill>
                  <a:srgbClr val="000000"/>
                </a:solidFill>
                <a:ea typeface="楷体" panose="02010609060101010101" pitchFamily="49" charset="-122"/>
                <a:cs typeface="Times New Roman" panose="02020603050405020304" pitchFamily="18" charset="0"/>
              </a:rPr>
              <a:t>名市民</a:t>
            </a:r>
            <a:r>
              <a:rPr lang="zh-CN" altLang="zh-CN" sz="24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调查了解人们对环境保护的态度以及他们采取了什么行动</a:t>
            </a:r>
            <a:r>
              <a:rPr lang="zh-CN" altLang="zh-CN" sz="2400" smtClean="0">
                <a:solidFill>
                  <a:srgbClr val="000000"/>
                </a:solidFill>
                <a:ea typeface="楷体" panose="02010609060101010101" pitchFamily="49" charset="-122"/>
                <a:cs typeface="Times New Roman" panose="02020603050405020304" pitchFamily="18" charset="0"/>
              </a:rPr>
              <a:t>。</a:t>
            </a:r>
            <a:endParaRPr lang="zh-CN" altLang="en-US" sz="2400" kern="100" dirty="0" smtClean="0">
              <a:solidFill>
                <a:srgbClr val="FF0000"/>
              </a:solidFill>
            </a:endParaRPr>
          </a:p>
        </p:txBody>
      </p:sp>
      <p:grpSp>
        <p:nvGrpSpPr>
          <p:cNvPr id="7" name="组合 6"/>
          <p:cNvGrpSpPr/>
          <p:nvPr/>
        </p:nvGrpSpPr>
        <p:grpSpPr>
          <a:xfrm>
            <a:off x="555339" y="2420888"/>
            <a:ext cx="11151159" cy="598551"/>
            <a:chOff x="555339" y="1278285"/>
            <a:chExt cx="11151159" cy="598551"/>
          </a:xfrm>
        </p:grpSpPr>
        <p:pic>
          <p:nvPicPr>
            <p:cNvPr id="8" name="教材原句S.EPS" descr="id:2147487282;FounderCES"/>
            <p:cNvPicPr/>
            <p:nvPr/>
          </p:nvPicPr>
          <p:blipFill rotWithShape="1">
            <a:blip r:embed="rId3"/>
            <a:srcRect l="3668" t="38852" r="22718" b="42104"/>
            <a:stretch/>
          </p:blipFill>
          <p:spPr>
            <a:xfrm>
              <a:off x="679748" y="1414575"/>
              <a:ext cx="9452098" cy="145278"/>
            </a:xfrm>
            <a:prstGeom prst="rect">
              <a:avLst/>
            </a:prstGeom>
          </p:spPr>
        </p:pic>
        <p:pic>
          <p:nvPicPr>
            <p:cNvPr id="9" name="教材原句S.EPS" descr="id:2147487282;FounderCES"/>
            <p:cNvPicPr/>
            <p:nvPr/>
          </p:nvPicPr>
          <p:blipFill rotWithShape="1">
            <a:blip r:embed="rId3"/>
            <a:srcRect l="77581"/>
            <a:stretch/>
          </p:blipFill>
          <p:spPr>
            <a:xfrm>
              <a:off x="10122321" y="1278285"/>
              <a:ext cx="1584177" cy="419828"/>
            </a:xfrm>
            <a:prstGeom prst="rect">
              <a:avLst/>
            </a:prstGeom>
          </p:spPr>
        </p:pic>
        <p:pic>
          <p:nvPicPr>
            <p:cNvPr id="10" name="教材原句S.EPS" descr="id:2147487163;FounderCES"/>
            <p:cNvPicPr/>
            <p:nvPr/>
          </p:nvPicPr>
          <p:blipFill rotWithShape="1">
            <a:blip r:embed="rId3"/>
            <a:srcRect r="98192" b="-43246"/>
            <a:stretch/>
          </p:blipFill>
          <p:spPr>
            <a:xfrm>
              <a:off x="555339" y="1287810"/>
              <a:ext cx="130250" cy="589026"/>
            </a:xfrm>
            <a:prstGeom prst="rect">
              <a:avLst/>
            </a:prstGeom>
          </p:spPr>
        </p:pic>
      </p:grpSp>
      <p:sp>
        <p:nvSpPr>
          <p:cNvPr id="13" name="内容占位符 12"/>
          <p:cNvSpPr>
            <a:spLocks noGrp="1"/>
          </p:cNvSpPr>
          <p:nvPr>
            <p:ph idx="1"/>
          </p:nvPr>
        </p:nvSpPr>
        <p:spPr>
          <a:xfrm>
            <a:off x="360854" y="1855191"/>
            <a:ext cx="11485848" cy="576248"/>
          </a:xfrm>
        </p:spPr>
        <p:txBody>
          <a:bodyPr/>
          <a:lstStyle/>
          <a:p>
            <a:pPr hangingPunct="0">
              <a:spcAft>
                <a:spcPts val="0"/>
              </a:spcAft>
            </a:pPr>
            <a:r>
              <a:rPr lang="en-US" altLang="zh-CN" b="1">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attitude</a:t>
            </a:r>
            <a:r>
              <a:rPr lang="en-US" altLang="zh-CN" b="1">
                <a:solidFill>
                  <a:srgbClr val="223F99"/>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b="1" i="1">
                <a:solidFill>
                  <a:srgbClr val="223F99"/>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a:solidFill>
                  <a:srgbClr val="223F99"/>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223F99"/>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a:solidFill>
                  <a:srgbClr val="223F99"/>
                </a:solidFill>
                <a:latin typeface="Times New Roman" panose="02020603050405020304" pitchFamily="18" charset="0"/>
                <a:ea typeface="黑体" panose="02010609060101010101" pitchFamily="49" charset="-122"/>
                <a:cs typeface="Times New Roman" panose="02020603050405020304" pitchFamily="18" charset="0"/>
              </a:rPr>
              <a:t>看法</a:t>
            </a:r>
            <a:r>
              <a:rPr lang="zh-CN" altLang="zh-CN" b="1">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态度</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2" name="图片 1"/>
          <p:cNvPicPr>
            <a:picLocks noChangeAspect="1"/>
          </p:cNvPicPr>
          <p:nvPr/>
        </p:nvPicPr>
        <p:blipFill>
          <a:blip r:embed="rId4">
            <a:clrChange>
              <a:clrFrom>
                <a:srgbClr val="FFFFFF"/>
              </a:clrFrom>
              <a:clrTo>
                <a:srgbClr val="FFFFFF">
                  <a:alpha val="0"/>
                </a:srgbClr>
              </a:clrTo>
            </a:clrChange>
          </a:blip>
          <a:stretch>
            <a:fillRect/>
          </a:stretch>
        </p:blipFill>
        <p:spPr>
          <a:xfrm>
            <a:off x="387524" y="721574"/>
            <a:ext cx="11540330" cy="539429"/>
          </a:xfrm>
          <a:prstGeom prst="rect">
            <a:avLst/>
          </a:prstGeom>
        </p:spPr>
      </p:pic>
      <p:sp>
        <p:nvSpPr>
          <p:cNvPr id="3" name="矩形 2"/>
          <p:cNvSpPr/>
          <p:nvPr/>
        </p:nvSpPr>
        <p:spPr>
          <a:xfrm>
            <a:off x="387524" y="5227129"/>
            <a:ext cx="11459178" cy="1200329"/>
          </a:xfrm>
          <a:prstGeom prst="rect">
            <a:avLst/>
          </a:prstGeom>
        </p:spPr>
        <p:txBody>
          <a:bodyPr wrap="square">
            <a:spAutoFit/>
          </a:bodyPr>
          <a:lstStyle/>
          <a:p>
            <a:pPr algn="just">
              <a:lnSpc>
                <a:spcPct val="150000"/>
              </a:lnSpc>
              <a:spcAft>
                <a:spcPts val="0"/>
              </a:spcAft>
            </a:pPr>
            <a:r>
              <a:rPr lang="zh-CN" altLang="zh-CN" sz="2400">
                <a:solidFill>
                  <a:srgbClr val="000000"/>
                </a:solidFill>
                <a:cs typeface="Times New Roman" panose="02020603050405020304" pitchFamily="18" charset="0"/>
              </a:rPr>
              <a:t>• </a:t>
            </a:r>
            <a:r>
              <a:rPr lang="en-US" altLang="zh-CN" sz="2400">
                <a:solidFill>
                  <a:srgbClr val="000000"/>
                </a:solidFill>
                <a:cs typeface="Times New Roman" panose="02020603050405020304" pitchFamily="18" charset="0"/>
              </a:rPr>
              <a:t>Students should have a proper attitude towards college before thinking about which college to attend</a:t>
            </a:r>
            <a:r>
              <a:rPr lang="en-US" altLang="zh-CN" sz="2400">
                <a:solidFill>
                  <a:srgbClr val="000000"/>
                </a:solidFill>
                <a:latin typeface="宋体" panose="02010600030101010101" pitchFamily="2" charset="-122"/>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在考虑上哪所大学之前</a:t>
            </a:r>
            <a:r>
              <a:rPr lang="zh-CN" altLang="zh-CN" sz="24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学生们应该对大学有一个正确的态度。</a:t>
            </a:r>
            <a:endParaRPr lang="zh-CN" altLang="zh-CN" sz="1050">
              <a:solidFill>
                <a:srgbClr val="000000"/>
              </a:solidFill>
              <a:cs typeface="Times New Roman" panose="02020603050405020304" pitchFamily="18" charset="0"/>
            </a:endParaRPr>
          </a:p>
        </p:txBody>
      </p:sp>
    </p:spTree>
    <p:extLst>
      <p:ext uri="{BB962C8B-B14F-4D97-AF65-F5344CB8AC3E}">
        <p14:creationId xmlns:p14="http://schemas.microsoft.com/office/powerpoint/2010/main" val="1034220401"/>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TS8.eps" descr="id:2147488032;FounderCES"/>
          <p:cNvPicPr/>
          <p:nvPr/>
        </p:nvPicPr>
        <p:blipFill>
          <a:blip r:embed="rId2"/>
          <a:stretch>
            <a:fillRect/>
          </a:stretch>
        </p:blipFill>
        <p:spPr>
          <a:xfrm>
            <a:off x="391953" y="962629"/>
            <a:ext cx="1035050" cy="350520"/>
          </a:xfrm>
          <a:prstGeom prst="rect">
            <a:avLst/>
          </a:prstGeom>
        </p:spPr>
      </p:pic>
      <p:sp>
        <p:nvSpPr>
          <p:cNvPr id="6" name="内容占位符 5"/>
          <p:cNvSpPr>
            <a:spLocks noGrp="1"/>
          </p:cNvSpPr>
          <p:nvPr>
            <p:ph idx="1"/>
          </p:nvPr>
        </p:nvSpPr>
        <p:spPr>
          <a:xfrm>
            <a:off x="360854" y="764704"/>
            <a:ext cx="11485848" cy="4524315"/>
          </a:xfrm>
        </p:spPr>
        <p:txBody>
          <a:bodyPr/>
          <a:lstStyle/>
          <a:p>
            <a:pPr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an/the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attitude to/toward</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对</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的态度</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positive/negative attitude to/toward</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对</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持积极的</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消极的态度</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Good study habits</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useful skills and a positive attitude are of equal importance</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同样重要的有良好的学习习惯、实用的技能以及积极的态度。</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 is your attitude to/toward</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using cellphones at school</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你对在校使用手机持什么态度</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 has a negative attitude to studying abroad alone when children are very young</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他对当孩子很小就独自出国留学持消极态度</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51846819"/>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圆角矩形 5"/>
          <p:cNvSpPr/>
          <p:nvPr/>
        </p:nvSpPr>
        <p:spPr bwMode="auto">
          <a:xfrm>
            <a:off x="353453" y="1556792"/>
            <a:ext cx="11449272" cy="1250485"/>
          </a:xfrm>
          <a:prstGeom prst="roundRect">
            <a:avLst/>
          </a:prstGeom>
          <a:solidFill>
            <a:srgbClr val="D3ECE9"/>
          </a:solidFill>
          <a:ln w="19050" algn="ctr">
            <a:noFill/>
            <a:miter lim="800000"/>
          </a:ln>
        </p:spPr>
        <p:txBody>
          <a:bodyPr vert="horz" wrap="square" lIns="91440" tIns="45720" rIns="91440" bIns="45720" numCol="1" rtlCol="0" anchor="ctr" anchorCtr="0" compatLnSpc="1">
            <a:spAutoFit/>
          </a:bodyPr>
          <a:lstStyle/>
          <a:p>
            <a:pPr algn="just">
              <a:lnSpc>
                <a:spcPct val="150000"/>
              </a:lnSpc>
              <a:spcAft>
                <a:spcPts val="0"/>
              </a:spcAft>
            </a:pPr>
            <a:r>
              <a:rPr lang="en-US" altLang="zh-CN" sz="2400">
                <a:solidFill>
                  <a:srgbClr val="000000"/>
                </a:solidFill>
                <a:cs typeface="Times New Roman" panose="02020603050405020304" pitchFamily="18" charset="0"/>
              </a:rPr>
              <a:t>Also</a:t>
            </a:r>
            <a:r>
              <a:rPr lang="zh-CN" altLang="zh-CN" sz="2400">
                <a:solidFill>
                  <a:srgbClr val="000000"/>
                </a:solidFill>
                <a:cs typeface="Times New Roman" panose="02020603050405020304" pitchFamily="18" charset="0"/>
              </a:rPr>
              <a:t>，</a:t>
            </a:r>
            <a:r>
              <a:rPr lang="en-US" altLang="zh-CN" sz="2400">
                <a:solidFill>
                  <a:srgbClr val="000000"/>
                </a:solidFill>
                <a:cs typeface="Times New Roman" panose="02020603050405020304" pitchFamily="18" charset="0"/>
              </a:rPr>
              <a:t>the</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majority</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of</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residents</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had</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cycled</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or</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walked</a:t>
            </a:r>
            <a:r>
              <a:rPr lang="en-US" altLang="zh-CN" sz="2400">
                <a:solidFill>
                  <a:srgbClr val="000000"/>
                </a:solidFill>
                <a:latin typeface="宋体" panose="02010600030101010101" pitchFamily="2" charset="-122"/>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此外</a:t>
            </a:r>
            <a:r>
              <a:rPr lang="zh-CN" altLang="zh-CN" sz="24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大多数市民骑自行车或步行</a:t>
            </a:r>
            <a:r>
              <a:rPr lang="zh-CN" altLang="zh-CN" sz="2400" smtClean="0">
                <a:solidFill>
                  <a:srgbClr val="000000"/>
                </a:solidFill>
                <a:ea typeface="楷体" panose="02010609060101010101" pitchFamily="49" charset="-122"/>
                <a:cs typeface="Times New Roman" panose="02020603050405020304" pitchFamily="18" charset="0"/>
              </a:rPr>
              <a:t>。</a:t>
            </a:r>
            <a:endParaRPr lang="zh-CN" altLang="zh-CN" sz="1050">
              <a:solidFill>
                <a:srgbClr val="000000"/>
              </a:solidFill>
              <a:cs typeface="Times New Roman" panose="02020603050405020304" pitchFamily="18" charset="0"/>
            </a:endParaRPr>
          </a:p>
        </p:txBody>
      </p:sp>
      <p:grpSp>
        <p:nvGrpSpPr>
          <p:cNvPr id="7" name="组合 6"/>
          <p:cNvGrpSpPr/>
          <p:nvPr/>
        </p:nvGrpSpPr>
        <p:grpSpPr>
          <a:xfrm>
            <a:off x="555339" y="1340768"/>
            <a:ext cx="11151159" cy="598551"/>
            <a:chOff x="555339" y="1278285"/>
            <a:chExt cx="11151159" cy="598551"/>
          </a:xfrm>
        </p:grpSpPr>
        <p:pic>
          <p:nvPicPr>
            <p:cNvPr id="8" name="教材原句S.EPS" descr="id:2147487282;FounderCES"/>
            <p:cNvPicPr/>
            <p:nvPr/>
          </p:nvPicPr>
          <p:blipFill rotWithShape="1">
            <a:blip r:embed="rId2"/>
            <a:srcRect l="3668" t="38852" r="22718" b="42104"/>
            <a:stretch/>
          </p:blipFill>
          <p:spPr>
            <a:xfrm>
              <a:off x="679748" y="1414575"/>
              <a:ext cx="9452098" cy="145278"/>
            </a:xfrm>
            <a:prstGeom prst="rect">
              <a:avLst/>
            </a:prstGeom>
          </p:spPr>
        </p:pic>
        <p:pic>
          <p:nvPicPr>
            <p:cNvPr id="9" name="教材原句S.EPS" descr="id:2147487282;FounderCES"/>
            <p:cNvPicPr/>
            <p:nvPr/>
          </p:nvPicPr>
          <p:blipFill rotWithShape="1">
            <a:blip r:embed="rId2"/>
            <a:srcRect l="77581"/>
            <a:stretch/>
          </p:blipFill>
          <p:spPr>
            <a:xfrm>
              <a:off x="10122321" y="1278285"/>
              <a:ext cx="1584177" cy="419828"/>
            </a:xfrm>
            <a:prstGeom prst="rect">
              <a:avLst/>
            </a:prstGeom>
          </p:spPr>
        </p:pic>
        <p:pic>
          <p:nvPicPr>
            <p:cNvPr id="10" name="教材原句S.EPS" descr="id:2147487163;FounderCES"/>
            <p:cNvPicPr/>
            <p:nvPr/>
          </p:nvPicPr>
          <p:blipFill rotWithShape="1">
            <a:blip r:embed="rId2"/>
            <a:srcRect r="98192" b="-43246"/>
            <a:stretch/>
          </p:blipFill>
          <p:spPr>
            <a:xfrm>
              <a:off x="555339" y="1287810"/>
              <a:ext cx="130250" cy="589026"/>
            </a:xfrm>
            <a:prstGeom prst="rect">
              <a:avLst/>
            </a:prstGeom>
          </p:spPr>
        </p:pic>
      </p:grpSp>
      <p:sp>
        <p:nvSpPr>
          <p:cNvPr id="3" name="内容占位符 2"/>
          <p:cNvSpPr>
            <a:spLocks noGrp="1"/>
          </p:cNvSpPr>
          <p:nvPr>
            <p:ph idx="1"/>
          </p:nvPr>
        </p:nvSpPr>
        <p:spPr>
          <a:xfrm>
            <a:off x="360854" y="746120"/>
            <a:ext cx="11485848" cy="576248"/>
          </a:xfrm>
        </p:spPr>
        <p:txBody>
          <a:bodyPr/>
          <a:lstStyle/>
          <a:p>
            <a:pPr hangingPunct="0">
              <a:spcAft>
                <a:spcPts val="0"/>
              </a:spcAft>
            </a:pPr>
            <a:r>
              <a:rPr lang="en-US" altLang="zh-CN" b="1">
                <a:solidFill>
                  <a:srgbClr val="223F99"/>
                </a:solidFill>
                <a:latin typeface="Times New Roman" panose="02020603050405020304" pitchFamily="18" charset="0"/>
                <a:ea typeface="宋体" panose="02010600030101010101" pitchFamily="2" charset="-122"/>
                <a:cs typeface="Times New Roman" panose="02020603050405020304" pitchFamily="18" charset="0"/>
              </a:rPr>
              <a:t>majority </a:t>
            </a:r>
            <a:r>
              <a:rPr lang="en-US" altLang="zh-CN" b="1" i="1">
                <a:solidFill>
                  <a:srgbClr val="223F99"/>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a:solidFill>
                  <a:srgbClr val="223F99"/>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223F99"/>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大多数</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2" name="矩形 1"/>
          <p:cNvSpPr/>
          <p:nvPr/>
        </p:nvSpPr>
        <p:spPr>
          <a:xfrm>
            <a:off x="353454" y="2848868"/>
            <a:ext cx="11493248" cy="2308324"/>
          </a:xfrm>
          <a:prstGeom prst="rect">
            <a:avLst/>
          </a:prstGeom>
        </p:spPr>
        <p:txBody>
          <a:bodyPr wrap="square">
            <a:spAutoFit/>
          </a:bodyPr>
          <a:lstStyle/>
          <a:p>
            <a:pPr algn="just">
              <a:lnSpc>
                <a:spcPct val="150000"/>
              </a:lnSpc>
              <a:spcAft>
                <a:spcPts val="0"/>
              </a:spcAft>
            </a:pPr>
            <a:r>
              <a:rPr lang="zh-CN" altLang="zh-CN" sz="2400">
                <a:solidFill>
                  <a:srgbClr val="000000"/>
                </a:solidFill>
                <a:cs typeface="Times New Roman" panose="02020603050405020304" pitchFamily="18" charset="0"/>
              </a:rPr>
              <a:t>• </a:t>
            </a:r>
            <a:r>
              <a:rPr lang="en-US" altLang="zh-CN" sz="2400">
                <a:solidFill>
                  <a:srgbClr val="000000"/>
                </a:solidFill>
                <a:cs typeface="Times New Roman" panose="02020603050405020304" pitchFamily="18" charset="0"/>
              </a:rPr>
              <a:t>The majority of the citizens here are black people</a:t>
            </a:r>
            <a:r>
              <a:rPr lang="en-US" altLang="zh-CN" sz="2400">
                <a:solidFill>
                  <a:srgbClr val="000000"/>
                </a:solidFill>
                <a:latin typeface="宋体" panose="02010600030101010101" pitchFamily="2" charset="-122"/>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这儿的大多数公民是黑人。</a:t>
            </a:r>
            <a:endParaRPr lang="zh-CN" altLang="zh-CN" sz="1050">
              <a:solidFill>
                <a:srgbClr val="000000"/>
              </a:solidFill>
              <a:cs typeface="Times New Roman" panose="02020603050405020304" pitchFamily="18" charset="0"/>
            </a:endParaRPr>
          </a:p>
          <a:p>
            <a:pPr algn="just">
              <a:lnSpc>
                <a:spcPct val="150000"/>
              </a:lnSpc>
              <a:spcAft>
                <a:spcPts val="0"/>
              </a:spcAft>
            </a:pPr>
            <a:r>
              <a:rPr lang="zh-CN" altLang="zh-CN" sz="2400">
                <a:solidFill>
                  <a:srgbClr val="000000"/>
                </a:solidFill>
                <a:cs typeface="Times New Roman" panose="02020603050405020304" pitchFamily="18" charset="0"/>
              </a:rPr>
              <a:t>• </a:t>
            </a:r>
            <a:r>
              <a:rPr lang="en-US" altLang="zh-CN" sz="2400">
                <a:solidFill>
                  <a:srgbClr val="000000"/>
                </a:solidFill>
                <a:cs typeface="Times New Roman" panose="02020603050405020304" pitchFamily="18" charset="0"/>
              </a:rPr>
              <a:t>However</a:t>
            </a:r>
            <a:r>
              <a:rPr lang="zh-CN" altLang="zh-CN" sz="2400">
                <a:solidFill>
                  <a:srgbClr val="000000"/>
                </a:solidFill>
                <a:cs typeface="Times New Roman" panose="02020603050405020304" pitchFamily="18" charset="0"/>
              </a:rPr>
              <a:t>，</a:t>
            </a:r>
            <a:r>
              <a:rPr lang="en-US" altLang="zh-CN" sz="2400">
                <a:solidFill>
                  <a:srgbClr val="000000"/>
                </a:solidFill>
                <a:cs typeface="Times New Roman" panose="02020603050405020304" pitchFamily="18" charset="0"/>
              </a:rPr>
              <a:t>the majority of people are effective speakers because they train to be</a:t>
            </a:r>
            <a:r>
              <a:rPr lang="en-US" altLang="zh-CN" sz="2400">
                <a:solidFill>
                  <a:srgbClr val="000000"/>
                </a:solidFill>
                <a:latin typeface="宋体" panose="02010600030101010101" pitchFamily="2" charset="-122"/>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然而</a:t>
            </a:r>
            <a:r>
              <a:rPr lang="zh-CN" altLang="zh-CN" sz="24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大多数人都是高效的演讲者</a:t>
            </a:r>
            <a:r>
              <a:rPr lang="zh-CN" altLang="zh-CN" sz="24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因为他们被训练成是这样的人。</a:t>
            </a:r>
            <a:endParaRPr lang="zh-CN" altLang="zh-CN" sz="1050">
              <a:solidFill>
                <a:srgbClr val="000000"/>
              </a:solidFill>
              <a:cs typeface="Times New Roman" panose="02020603050405020304" pitchFamily="18" charset="0"/>
            </a:endParaRPr>
          </a:p>
          <a:p>
            <a:pPr algn="just">
              <a:lnSpc>
                <a:spcPct val="150000"/>
              </a:lnSpc>
              <a:spcAft>
                <a:spcPts val="0"/>
              </a:spcAft>
            </a:pPr>
            <a:r>
              <a:rPr lang="zh-CN" altLang="zh-CN" sz="2400">
                <a:solidFill>
                  <a:srgbClr val="000000"/>
                </a:solidFill>
                <a:cs typeface="Times New Roman" panose="02020603050405020304" pitchFamily="18" charset="0"/>
              </a:rPr>
              <a:t>• </a:t>
            </a:r>
            <a:r>
              <a:rPr lang="en-US" altLang="zh-CN" sz="2400">
                <a:solidFill>
                  <a:srgbClr val="000000"/>
                </a:solidFill>
                <a:cs typeface="Times New Roman" panose="02020603050405020304" pitchFamily="18" charset="0"/>
              </a:rPr>
              <a:t>The majority of students are for the decision</a:t>
            </a:r>
            <a:r>
              <a:rPr lang="en-US" altLang="zh-CN" sz="2400">
                <a:solidFill>
                  <a:srgbClr val="000000"/>
                </a:solidFill>
                <a:latin typeface="宋体" panose="02010600030101010101" pitchFamily="2" charset="-122"/>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大多数学生都赞成这个决定。</a:t>
            </a:r>
            <a:endParaRPr lang="zh-CN" altLang="zh-CN" sz="1050">
              <a:solidFill>
                <a:srgbClr val="000000"/>
              </a:solidFill>
              <a:cs typeface="Times New Roman" panose="02020603050405020304" pitchFamily="18" charset="0"/>
            </a:endParaRPr>
          </a:p>
        </p:txBody>
      </p:sp>
    </p:spTree>
    <p:extLst>
      <p:ext uri="{BB962C8B-B14F-4D97-AF65-F5344CB8AC3E}">
        <p14:creationId xmlns:p14="http://schemas.microsoft.com/office/powerpoint/2010/main" val="834100768"/>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TS8.EPS" descr="id:2147487170;FounderCES"/>
          <p:cNvPicPr/>
          <p:nvPr/>
        </p:nvPicPr>
        <p:blipFill>
          <a:blip r:embed="rId2"/>
          <a:stretch>
            <a:fillRect/>
          </a:stretch>
        </p:blipFill>
        <p:spPr>
          <a:xfrm>
            <a:off x="443070" y="935354"/>
            <a:ext cx="1008112" cy="342157"/>
          </a:xfrm>
          <a:prstGeom prst="rect">
            <a:avLst/>
          </a:prstGeom>
        </p:spPr>
      </p:pic>
      <p:sp>
        <p:nvSpPr>
          <p:cNvPr id="6" name="内容占位符 5"/>
          <p:cNvSpPr>
            <a:spLocks noGrp="1"/>
          </p:cNvSpPr>
          <p:nvPr>
            <p:ph idx="1"/>
          </p:nvPr>
        </p:nvSpPr>
        <p:spPr>
          <a:xfrm>
            <a:off x="369998" y="778956"/>
            <a:ext cx="11485848" cy="2921505"/>
          </a:xfrm>
        </p:spPr>
        <p:txBody>
          <a:bodyPr/>
          <a:lstStyle/>
          <a:p>
            <a:pPr hangingPunct="0">
              <a:lnSpc>
                <a:spcPct val="130000"/>
              </a:lnSpc>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majority</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大多数（</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其作主语表整体时</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谓语用单数形式</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表成员情况时</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谓语用复数形式</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majority of</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＋单数谓语</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majority of</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pl</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＋复数谓语</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 in the/a majority</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占大多数</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by/with a majority of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以</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多数票</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2" name="矩形 1"/>
          <p:cNvSpPr/>
          <p:nvPr/>
        </p:nvSpPr>
        <p:spPr>
          <a:xfrm>
            <a:off x="363871" y="3648705"/>
            <a:ext cx="11485848" cy="2921505"/>
          </a:xfrm>
          <a:prstGeom prst="rect">
            <a:avLst/>
          </a:prstGeom>
        </p:spPr>
        <p:txBody>
          <a:bodyPr wrap="square">
            <a:spAutoFit/>
          </a:bodyPr>
          <a:lstStyle/>
          <a:p>
            <a:pPr algn="just">
              <a:lnSpc>
                <a:spcPct val="130000"/>
              </a:lnSpc>
              <a:spcAft>
                <a:spcPts val="0"/>
              </a:spcAft>
            </a:pPr>
            <a:r>
              <a:rPr lang="zh-CN" altLang="zh-CN" sz="2400">
                <a:solidFill>
                  <a:srgbClr val="000000"/>
                </a:solidFill>
                <a:cs typeface="Times New Roman" panose="02020603050405020304" pitchFamily="18" charset="0"/>
              </a:rPr>
              <a:t>• </a:t>
            </a:r>
            <a:r>
              <a:rPr lang="en-US" altLang="zh-CN" sz="2400">
                <a:solidFill>
                  <a:srgbClr val="000000"/>
                </a:solidFill>
                <a:cs typeface="Times New Roman" panose="02020603050405020304" pitchFamily="18" charset="0"/>
              </a:rPr>
              <a:t>Surveys</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indicate</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that</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supporters</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of</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the</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treaty</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are</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still</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in</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the</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majority</a:t>
            </a:r>
            <a:r>
              <a:rPr lang="en-US" altLang="zh-CN" sz="2400">
                <a:solidFill>
                  <a:srgbClr val="000000"/>
                </a:solidFill>
                <a:latin typeface="宋体" panose="02010600030101010101" pitchFamily="2" charset="-122"/>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调查显示</a:t>
            </a:r>
            <a:r>
              <a:rPr lang="zh-CN" altLang="zh-CN" sz="24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该条约的支持者仍然占大多数。</a:t>
            </a:r>
            <a:endParaRPr lang="zh-CN" altLang="zh-CN" sz="1050">
              <a:solidFill>
                <a:srgbClr val="000000"/>
              </a:solidFill>
              <a:cs typeface="Times New Roman" panose="02020603050405020304" pitchFamily="18" charset="0"/>
            </a:endParaRPr>
          </a:p>
          <a:p>
            <a:pPr algn="just">
              <a:lnSpc>
                <a:spcPct val="130000"/>
              </a:lnSpc>
              <a:spcAft>
                <a:spcPts val="0"/>
              </a:spcAft>
            </a:pPr>
            <a:r>
              <a:rPr lang="zh-CN" altLang="zh-CN" sz="2400">
                <a:solidFill>
                  <a:srgbClr val="000000"/>
                </a:solidFill>
                <a:cs typeface="Times New Roman" panose="02020603050405020304" pitchFamily="18" charset="0"/>
              </a:rPr>
              <a:t>• </a:t>
            </a:r>
            <a:r>
              <a:rPr lang="en-US" altLang="zh-CN" sz="2400">
                <a:solidFill>
                  <a:srgbClr val="000000"/>
                </a:solidFill>
                <a:cs typeface="Times New Roman" panose="02020603050405020304" pitchFamily="18" charset="0"/>
              </a:rPr>
              <a:t>One-third</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of</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the</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country</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is</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covered</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with</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trees</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and</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the</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majority</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of</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the</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citizens</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are</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black</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people</a:t>
            </a:r>
            <a:r>
              <a:rPr lang="en-US" altLang="zh-CN" sz="2400">
                <a:solidFill>
                  <a:srgbClr val="000000"/>
                </a:solidFill>
                <a:latin typeface="宋体" panose="02010600030101010101" pitchFamily="2" charset="-122"/>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全国三分之一的地区被树木覆盖</a:t>
            </a:r>
            <a:r>
              <a:rPr lang="zh-CN" altLang="zh-CN" sz="24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大多数公民都是黑人。</a:t>
            </a:r>
            <a:endParaRPr lang="zh-CN" altLang="zh-CN" sz="1050">
              <a:solidFill>
                <a:srgbClr val="000000"/>
              </a:solidFill>
              <a:cs typeface="Times New Roman" panose="02020603050405020304" pitchFamily="18" charset="0"/>
            </a:endParaRPr>
          </a:p>
          <a:p>
            <a:pPr algn="just">
              <a:lnSpc>
                <a:spcPct val="130000"/>
              </a:lnSpc>
              <a:spcAft>
                <a:spcPts val="0"/>
              </a:spcAft>
            </a:pPr>
            <a:r>
              <a:rPr lang="zh-CN" altLang="zh-CN" sz="2400">
                <a:solidFill>
                  <a:srgbClr val="000000"/>
                </a:solidFill>
                <a:cs typeface="Times New Roman" panose="02020603050405020304" pitchFamily="18" charset="0"/>
              </a:rPr>
              <a:t>• </a:t>
            </a:r>
            <a:r>
              <a:rPr lang="en-US" altLang="zh-CN" sz="2400">
                <a:solidFill>
                  <a:srgbClr val="000000"/>
                </a:solidFill>
                <a:cs typeface="Times New Roman" panose="02020603050405020304" pitchFamily="18" charset="0"/>
              </a:rPr>
              <a:t>In</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the</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teaching</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profession</a:t>
            </a:r>
            <a:r>
              <a:rPr lang="zh-CN" altLang="zh-CN" sz="2400">
                <a:solidFill>
                  <a:srgbClr val="000000"/>
                </a:solidFill>
                <a:cs typeface="Times New Roman" panose="02020603050405020304" pitchFamily="18" charset="0"/>
              </a:rPr>
              <a:t>，</a:t>
            </a:r>
            <a:r>
              <a:rPr lang="en-US" altLang="zh-CN" sz="2400">
                <a:solidFill>
                  <a:srgbClr val="000000"/>
                </a:solidFill>
                <a:cs typeface="Times New Roman" panose="02020603050405020304" pitchFamily="18" charset="0"/>
              </a:rPr>
              <a:t>women</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are</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in</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the/a</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majority</a:t>
            </a:r>
            <a:r>
              <a:rPr lang="en-US" altLang="zh-CN" sz="2400">
                <a:solidFill>
                  <a:srgbClr val="000000"/>
                </a:solidFill>
                <a:latin typeface="宋体" panose="02010600030101010101" pitchFamily="2" charset="-122"/>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在教学行业中</a:t>
            </a:r>
            <a:r>
              <a:rPr lang="zh-CN" altLang="zh-CN" sz="24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女性占大多数。</a:t>
            </a:r>
            <a:endParaRPr lang="zh-CN" altLang="zh-CN" sz="1050">
              <a:solidFill>
                <a:srgbClr val="000000"/>
              </a:solidFill>
              <a:cs typeface="Times New Roman" panose="02020603050405020304" pitchFamily="18" charset="0"/>
            </a:endParaRPr>
          </a:p>
        </p:txBody>
      </p:sp>
    </p:spTree>
    <p:extLst>
      <p:ext uri="{BB962C8B-B14F-4D97-AF65-F5344CB8AC3E}">
        <p14:creationId xmlns:p14="http://schemas.microsoft.com/office/powerpoint/2010/main" val="3023322689"/>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圆角矩形 2"/>
          <p:cNvSpPr/>
          <p:nvPr/>
        </p:nvSpPr>
        <p:spPr bwMode="auto">
          <a:xfrm>
            <a:off x="360854" y="1124744"/>
            <a:ext cx="11422984" cy="1733109"/>
          </a:xfrm>
          <a:prstGeom prst="roundRect">
            <a:avLst>
              <a:gd name="adj" fmla="val 5328"/>
            </a:avLst>
          </a:prstGeom>
          <a:solidFill>
            <a:srgbClr val="E6E1EF"/>
          </a:solidFill>
          <a:ln w="19050" algn="ctr">
            <a:noFill/>
            <a:miter lim="800000"/>
          </a:ln>
        </p:spPr>
        <p:txBody>
          <a:bodyPr vert="horz" wrap="square" lIns="91440" tIns="45720" rIns="91440" bIns="45720" numCol="1" rtlCol="0" anchor="ctr" anchorCtr="0" compatLnSpc="1">
            <a:spAutoFit/>
          </a:bodyPr>
          <a:lstStyle/>
          <a:p>
            <a:pPr algn="just">
              <a:lnSpc>
                <a:spcPct val="150000"/>
              </a:lnSpc>
              <a:spcAft>
                <a:spcPts val="0"/>
              </a:spcAft>
            </a:pPr>
            <a:r>
              <a:rPr lang="en-US" altLang="zh-CN" sz="2400">
                <a:solidFill>
                  <a:srgbClr val="000000"/>
                </a:solidFill>
                <a:cs typeface="Times New Roman" panose="02020603050405020304" pitchFamily="18" charset="0"/>
              </a:rPr>
              <a:t>major </a:t>
            </a:r>
            <a:r>
              <a:rPr lang="en-US" altLang="zh-CN" sz="2400" i="1">
                <a:solidFill>
                  <a:srgbClr val="000000"/>
                </a:solidFill>
                <a:cs typeface="Times New Roman" panose="02020603050405020304" pitchFamily="18" charset="0"/>
              </a:rPr>
              <a:t>adj</a:t>
            </a:r>
            <a:r>
              <a:rPr lang="en-US" altLang="zh-CN" sz="2400">
                <a:solidFill>
                  <a:srgbClr val="000000"/>
                </a:solidFill>
                <a:latin typeface="宋体" panose="02010600030101010101" pitchFamily="2" charset="-122"/>
                <a:cs typeface="Times New Roman" panose="02020603050405020304" pitchFamily="18" charset="0"/>
              </a:rPr>
              <a:t>.</a:t>
            </a:r>
            <a:r>
              <a:rPr lang="en-US" altLang="zh-CN" sz="2400">
                <a:solidFill>
                  <a:srgbClr val="000000"/>
                </a:solidFill>
                <a:cs typeface="Times New Roman" panose="02020603050405020304" pitchFamily="18" charset="0"/>
              </a:rPr>
              <a:t> </a:t>
            </a:r>
            <a:r>
              <a:rPr lang="zh-CN" altLang="zh-CN" sz="2400">
                <a:solidFill>
                  <a:srgbClr val="000000"/>
                </a:solidFill>
                <a:cs typeface="Times New Roman" panose="02020603050405020304" pitchFamily="18" charset="0"/>
              </a:rPr>
              <a:t>主要的；主修的</a:t>
            </a:r>
            <a:endParaRPr lang="zh-CN" altLang="zh-CN" sz="1050">
              <a:solidFill>
                <a:srgbClr val="000000"/>
              </a:solidFill>
              <a:cs typeface="Times New Roman" panose="02020603050405020304" pitchFamily="18" charset="0"/>
            </a:endParaRPr>
          </a:p>
          <a:p>
            <a:pPr algn="just">
              <a:lnSpc>
                <a:spcPct val="150000"/>
              </a:lnSpc>
              <a:spcAft>
                <a:spcPts val="0"/>
              </a:spcAft>
            </a:pPr>
            <a:r>
              <a:rPr lang="en-US" altLang="zh-CN" sz="2400" i="1">
                <a:solidFill>
                  <a:srgbClr val="000000"/>
                </a:solidFill>
                <a:cs typeface="Times New Roman" panose="02020603050405020304" pitchFamily="18" charset="0"/>
              </a:rPr>
              <a:t>n</a:t>
            </a:r>
            <a:r>
              <a:rPr lang="en-US" altLang="zh-CN" sz="2400">
                <a:solidFill>
                  <a:srgbClr val="000000"/>
                </a:solidFill>
                <a:latin typeface="宋体" panose="02010600030101010101" pitchFamily="2" charset="-122"/>
                <a:cs typeface="Times New Roman" panose="02020603050405020304" pitchFamily="18" charset="0"/>
              </a:rPr>
              <a:t>.</a:t>
            </a:r>
            <a:r>
              <a:rPr lang="en-US" altLang="zh-CN" sz="2400">
                <a:solidFill>
                  <a:srgbClr val="000000"/>
                </a:solidFill>
                <a:cs typeface="Times New Roman" panose="02020603050405020304" pitchFamily="18" charset="0"/>
              </a:rPr>
              <a:t> </a:t>
            </a:r>
            <a:r>
              <a:rPr lang="zh-CN" altLang="zh-CN" sz="2400">
                <a:solidFill>
                  <a:srgbClr val="000000"/>
                </a:solidFill>
                <a:cs typeface="Times New Roman" panose="02020603050405020304" pitchFamily="18" charset="0"/>
              </a:rPr>
              <a:t>主修科目，专业　</a:t>
            </a:r>
            <a:r>
              <a:rPr lang="en-US" altLang="zh-CN" sz="2400" i="1">
                <a:solidFill>
                  <a:srgbClr val="000000"/>
                </a:solidFill>
                <a:cs typeface="Times New Roman" panose="02020603050405020304" pitchFamily="18" charset="0"/>
              </a:rPr>
              <a:t>vi</a:t>
            </a:r>
            <a:r>
              <a:rPr lang="en-US" altLang="zh-CN" sz="2400">
                <a:solidFill>
                  <a:srgbClr val="000000"/>
                </a:solidFill>
                <a:latin typeface="宋体" panose="02010600030101010101" pitchFamily="2" charset="-122"/>
                <a:cs typeface="Times New Roman" panose="02020603050405020304" pitchFamily="18" charset="0"/>
              </a:rPr>
              <a:t>.</a:t>
            </a:r>
            <a:r>
              <a:rPr lang="en-US" altLang="zh-CN" sz="2400">
                <a:solidFill>
                  <a:srgbClr val="000000"/>
                </a:solidFill>
                <a:cs typeface="Times New Roman" panose="02020603050405020304" pitchFamily="18" charset="0"/>
              </a:rPr>
              <a:t> </a:t>
            </a:r>
            <a:r>
              <a:rPr lang="zh-CN" altLang="zh-CN" sz="2400">
                <a:solidFill>
                  <a:srgbClr val="000000"/>
                </a:solidFill>
                <a:cs typeface="Times New Roman" panose="02020603050405020304" pitchFamily="18" charset="0"/>
              </a:rPr>
              <a:t>主修</a:t>
            </a:r>
            <a:endParaRPr lang="zh-CN" altLang="zh-CN" sz="1050">
              <a:solidFill>
                <a:srgbClr val="000000"/>
              </a:solidFill>
              <a:cs typeface="Times New Roman" panose="02020603050405020304" pitchFamily="18" charset="0"/>
            </a:endParaRPr>
          </a:p>
          <a:p>
            <a:pPr algn="just">
              <a:lnSpc>
                <a:spcPct val="150000"/>
              </a:lnSpc>
              <a:spcAft>
                <a:spcPts val="0"/>
              </a:spcAft>
            </a:pPr>
            <a:r>
              <a:rPr lang="en-US" altLang="zh-CN" sz="2400">
                <a:solidFill>
                  <a:srgbClr val="000000"/>
                </a:solidFill>
                <a:cs typeface="Times New Roman" panose="02020603050405020304" pitchFamily="18" charset="0"/>
              </a:rPr>
              <a:t>major in </a:t>
            </a:r>
            <a:r>
              <a:rPr lang="zh-CN" altLang="zh-CN" sz="2400">
                <a:solidFill>
                  <a:srgbClr val="000000"/>
                </a:solidFill>
                <a:cs typeface="Times New Roman" panose="02020603050405020304" pitchFamily="18" charset="0"/>
              </a:rPr>
              <a:t>主修</a:t>
            </a:r>
            <a:r>
              <a:rPr lang="en-US" altLang="zh-CN" sz="2400">
                <a:solidFill>
                  <a:srgbClr val="000000"/>
                </a:solidFill>
                <a:latin typeface="宋体" panose="02010600030101010101" pitchFamily="2" charset="-122"/>
                <a:cs typeface="Times New Roman" panose="02020603050405020304" pitchFamily="18" charset="0"/>
              </a:rPr>
              <a:t>……</a:t>
            </a:r>
            <a:r>
              <a:rPr lang="zh-CN" altLang="zh-CN" sz="2400">
                <a:solidFill>
                  <a:srgbClr val="000000"/>
                </a:solidFill>
                <a:cs typeface="Times New Roman" panose="02020603050405020304" pitchFamily="18" charset="0"/>
              </a:rPr>
              <a:t>　</a:t>
            </a:r>
            <a:endParaRPr lang="zh-CN" altLang="zh-CN" sz="1050">
              <a:solidFill>
                <a:srgbClr val="000000"/>
              </a:solidFill>
              <a:cs typeface="Times New Roman" panose="02020603050405020304" pitchFamily="18" charset="0"/>
            </a:endParaRPr>
          </a:p>
        </p:txBody>
      </p:sp>
      <p:pic>
        <p:nvPicPr>
          <p:cNvPr id="4" name="知识拓展小.EPS" descr="id:2147487177;FounderCES"/>
          <p:cNvPicPr/>
          <p:nvPr/>
        </p:nvPicPr>
        <p:blipFill>
          <a:blip r:embed="rId2"/>
          <a:stretch>
            <a:fillRect/>
          </a:stretch>
        </p:blipFill>
        <p:spPr>
          <a:xfrm>
            <a:off x="622598" y="908720"/>
            <a:ext cx="2088232" cy="410579"/>
          </a:xfrm>
          <a:prstGeom prst="rect">
            <a:avLst/>
          </a:prstGeom>
        </p:spPr>
      </p:pic>
      <p:sp>
        <p:nvSpPr>
          <p:cNvPr id="2" name="内容占位符 1"/>
          <p:cNvSpPr>
            <a:spLocks noGrp="1"/>
          </p:cNvSpPr>
          <p:nvPr>
            <p:ph idx="1"/>
          </p:nvPr>
        </p:nvSpPr>
        <p:spPr>
          <a:xfrm>
            <a:off x="360854" y="2926685"/>
            <a:ext cx="11485848" cy="1684244"/>
          </a:xfrm>
        </p:spPr>
        <p:txBody>
          <a:bodyPr/>
          <a:lstStyle/>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Their victory in America was still remembered as a major turning point in the history of rock and roll</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他们在美国的胜利仍然被认为是摇滚乐史上的一个重要转折点。</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When I was at university</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 majored in English</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当我上大学时</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我主修英语</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600952492"/>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圆角矩形 5"/>
          <p:cNvSpPr/>
          <p:nvPr/>
        </p:nvSpPr>
        <p:spPr bwMode="auto">
          <a:xfrm>
            <a:off x="353453" y="1556792"/>
            <a:ext cx="11449272" cy="1250485"/>
          </a:xfrm>
          <a:prstGeom prst="roundRect">
            <a:avLst/>
          </a:prstGeom>
          <a:solidFill>
            <a:srgbClr val="D3ECE9"/>
          </a:solidFill>
          <a:ln w="19050" algn="ctr">
            <a:noFill/>
            <a:miter lim="800000"/>
          </a:ln>
        </p:spPr>
        <p:txBody>
          <a:bodyPr vert="horz" wrap="square" lIns="91440" tIns="45720" rIns="91440" bIns="45720" numCol="1" rtlCol="0" anchor="ctr" anchorCtr="0" compatLnSpc="1">
            <a:spAutoFit/>
          </a:bodyPr>
          <a:lstStyle/>
          <a:p>
            <a:pPr algn="just">
              <a:lnSpc>
                <a:spcPct val="150000"/>
              </a:lnSpc>
              <a:spcAft>
                <a:spcPts val="0"/>
              </a:spcAft>
            </a:pPr>
            <a:r>
              <a:rPr lang="en-US" altLang="zh-CN" sz="2400">
                <a:solidFill>
                  <a:srgbClr val="000000"/>
                </a:solidFill>
                <a:cs typeface="Times New Roman" panose="02020603050405020304" pitchFamily="18" charset="0"/>
              </a:rPr>
              <a:t>This</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indicates</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that</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the</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residents</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needed</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to</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pay</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more</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attention</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to</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these</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two</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activities</a:t>
            </a:r>
            <a:r>
              <a:rPr lang="en-US" altLang="zh-CN" sz="2400">
                <a:solidFill>
                  <a:srgbClr val="000000"/>
                </a:solidFill>
                <a:latin typeface="宋体" panose="02010600030101010101" pitchFamily="2" charset="-122"/>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这表明市民需要更多地关注这两项活动</a:t>
            </a:r>
            <a:r>
              <a:rPr lang="zh-CN" altLang="zh-CN" sz="2400" smtClean="0">
                <a:solidFill>
                  <a:srgbClr val="000000"/>
                </a:solidFill>
                <a:ea typeface="楷体" panose="02010609060101010101" pitchFamily="49" charset="-122"/>
                <a:cs typeface="Times New Roman" panose="02020603050405020304" pitchFamily="18" charset="0"/>
              </a:rPr>
              <a:t>。</a:t>
            </a:r>
            <a:endParaRPr lang="zh-CN" altLang="zh-CN" sz="1050">
              <a:solidFill>
                <a:srgbClr val="000000"/>
              </a:solidFill>
              <a:cs typeface="Times New Roman" panose="02020603050405020304" pitchFamily="18" charset="0"/>
            </a:endParaRPr>
          </a:p>
        </p:txBody>
      </p:sp>
      <p:grpSp>
        <p:nvGrpSpPr>
          <p:cNvPr id="7" name="组合 6"/>
          <p:cNvGrpSpPr/>
          <p:nvPr/>
        </p:nvGrpSpPr>
        <p:grpSpPr>
          <a:xfrm>
            <a:off x="555339" y="1340768"/>
            <a:ext cx="11151159" cy="598551"/>
            <a:chOff x="555339" y="1278285"/>
            <a:chExt cx="11151159" cy="598551"/>
          </a:xfrm>
        </p:grpSpPr>
        <p:pic>
          <p:nvPicPr>
            <p:cNvPr id="8" name="教材原句S.EPS" descr="id:2147487282;FounderCES"/>
            <p:cNvPicPr/>
            <p:nvPr/>
          </p:nvPicPr>
          <p:blipFill rotWithShape="1">
            <a:blip r:embed="rId2"/>
            <a:srcRect l="3668" t="38852" r="22718" b="42104"/>
            <a:stretch/>
          </p:blipFill>
          <p:spPr>
            <a:xfrm>
              <a:off x="679748" y="1414575"/>
              <a:ext cx="9452098" cy="145278"/>
            </a:xfrm>
            <a:prstGeom prst="rect">
              <a:avLst/>
            </a:prstGeom>
          </p:spPr>
        </p:pic>
        <p:pic>
          <p:nvPicPr>
            <p:cNvPr id="9" name="教材原句S.EPS" descr="id:2147487282;FounderCES"/>
            <p:cNvPicPr/>
            <p:nvPr/>
          </p:nvPicPr>
          <p:blipFill rotWithShape="1">
            <a:blip r:embed="rId2"/>
            <a:srcRect l="77581"/>
            <a:stretch/>
          </p:blipFill>
          <p:spPr>
            <a:xfrm>
              <a:off x="10122321" y="1278285"/>
              <a:ext cx="1584177" cy="419828"/>
            </a:xfrm>
            <a:prstGeom prst="rect">
              <a:avLst/>
            </a:prstGeom>
          </p:spPr>
        </p:pic>
        <p:pic>
          <p:nvPicPr>
            <p:cNvPr id="10" name="教材原句S.EPS" descr="id:2147487163;FounderCES"/>
            <p:cNvPicPr/>
            <p:nvPr/>
          </p:nvPicPr>
          <p:blipFill rotWithShape="1">
            <a:blip r:embed="rId2"/>
            <a:srcRect r="98192" b="-43246"/>
            <a:stretch/>
          </p:blipFill>
          <p:spPr>
            <a:xfrm>
              <a:off x="555339" y="1287810"/>
              <a:ext cx="130250" cy="589026"/>
            </a:xfrm>
            <a:prstGeom prst="rect">
              <a:avLst/>
            </a:prstGeom>
          </p:spPr>
        </p:pic>
      </p:grpSp>
      <p:sp>
        <p:nvSpPr>
          <p:cNvPr id="3" name="内容占位符 2"/>
          <p:cNvSpPr>
            <a:spLocks noGrp="1"/>
          </p:cNvSpPr>
          <p:nvPr>
            <p:ph idx="1"/>
          </p:nvPr>
        </p:nvSpPr>
        <p:spPr>
          <a:xfrm>
            <a:off x="360854" y="746120"/>
            <a:ext cx="11485848" cy="646331"/>
          </a:xfrm>
        </p:spPr>
        <p:txBody>
          <a:bodyPr/>
          <a:lstStyle/>
          <a:p>
            <a:pPr hangingPunct="0">
              <a:spcAft>
                <a:spcPts val="0"/>
              </a:spcAft>
            </a:pPr>
            <a:r>
              <a:rPr lang="en-US" altLang="zh-CN" b="1">
                <a:solidFill>
                  <a:srgbClr val="223F99"/>
                </a:solidFill>
                <a:latin typeface="Times New Roman" panose="02020603050405020304" pitchFamily="18" charset="0"/>
                <a:ea typeface="宋体" panose="02010600030101010101" pitchFamily="2" charset="-122"/>
                <a:cs typeface="Times New Roman" panose="02020603050405020304" pitchFamily="18" charset="0"/>
              </a:rPr>
              <a:t>indicate </a:t>
            </a:r>
            <a:r>
              <a:rPr lang="en-US" altLang="zh-CN" b="1" i="1">
                <a:solidFill>
                  <a:srgbClr val="223F99"/>
                </a:solidFill>
                <a:latin typeface="Book Antiqua" panose="02040602050305030304" pitchFamily="18" charset="0"/>
                <a:ea typeface="楷体" panose="02010609060101010101" pitchFamily="49" charset="-122"/>
                <a:cs typeface="Times New Roman" panose="02020603050405020304" pitchFamily="18" charset="0"/>
              </a:rPr>
              <a:t>v</a:t>
            </a:r>
            <a:r>
              <a:rPr lang="en-US" altLang="zh-CN" b="1" i="1">
                <a:solidFill>
                  <a:srgbClr val="223F99"/>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a:solidFill>
                  <a:srgbClr val="223F99"/>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223F99"/>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a:solidFill>
                  <a:srgbClr val="223F99"/>
                </a:solidFill>
                <a:latin typeface="Times New Roman" panose="02020603050405020304" pitchFamily="18" charset="0"/>
                <a:ea typeface="黑体" panose="02010609060101010101" pitchFamily="49" charset="-122"/>
                <a:cs typeface="Times New Roman" panose="02020603050405020304" pitchFamily="18" charset="0"/>
              </a:rPr>
              <a:t>表明</a:t>
            </a:r>
            <a:r>
              <a:rPr lang="zh-CN" altLang="zh-CN" b="1">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显示</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2" name="矩形 1"/>
          <p:cNvSpPr/>
          <p:nvPr/>
        </p:nvSpPr>
        <p:spPr>
          <a:xfrm>
            <a:off x="360854" y="2870934"/>
            <a:ext cx="11441871" cy="2862322"/>
          </a:xfrm>
          <a:prstGeom prst="rect">
            <a:avLst/>
          </a:prstGeom>
        </p:spPr>
        <p:txBody>
          <a:bodyPr wrap="square">
            <a:spAutoFit/>
          </a:bodyPr>
          <a:lstStyle/>
          <a:p>
            <a:pPr algn="just">
              <a:lnSpc>
                <a:spcPct val="150000"/>
              </a:lnSpc>
              <a:spcAft>
                <a:spcPts val="0"/>
              </a:spcAft>
            </a:pPr>
            <a:r>
              <a:rPr lang="zh-CN" altLang="zh-CN" sz="2400">
                <a:solidFill>
                  <a:srgbClr val="000000"/>
                </a:solidFill>
                <a:cs typeface="Times New Roman" panose="02020603050405020304" pitchFamily="18" charset="0"/>
              </a:rPr>
              <a:t>• </a:t>
            </a:r>
            <a:r>
              <a:rPr lang="en-US" altLang="zh-CN" sz="2400">
                <a:solidFill>
                  <a:srgbClr val="000000"/>
                </a:solidFill>
                <a:cs typeface="Times New Roman" panose="02020603050405020304" pitchFamily="18" charset="0"/>
              </a:rPr>
              <a:t>Try to use the expressions above to indicate that you are listening carefully to your partner</a:t>
            </a:r>
            <a:r>
              <a:rPr lang="en-US" altLang="zh-CN" sz="2400">
                <a:solidFill>
                  <a:srgbClr val="000000"/>
                </a:solidFill>
                <a:latin typeface="宋体" panose="02010600030101010101" pitchFamily="2" charset="-122"/>
                <a:cs typeface="Times New Roman" panose="02020603050405020304" pitchFamily="18" charset="0"/>
              </a:rPr>
              <a:t>.</a:t>
            </a:r>
            <a:r>
              <a:rPr lang="en-US" altLang="zh-CN" sz="2400">
                <a:solidFill>
                  <a:srgbClr val="000000"/>
                </a:solidFill>
                <a:cs typeface="Times New Roman" panose="02020603050405020304" pitchFamily="18" charset="0"/>
              </a:rPr>
              <a:t> </a:t>
            </a:r>
            <a:r>
              <a:rPr lang="zh-CN" altLang="zh-CN" sz="2400">
                <a:solidFill>
                  <a:srgbClr val="000000"/>
                </a:solidFill>
                <a:ea typeface="楷体" panose="02010609060101010101" pitchFamily="49" charset="-122"/>
                <a:cs typeface="Times New Roman" panose="02020603050405020304" pitchFamily="18" charset="0"/>
              </a:rPr>
              <a:t>试着用以上表达来表明你在认真倾听你的搭档的话。</a:t>
            </a:r>
            <a:endParaRPr lang="zh-CN" altLang="zh-CN" sz="1050">
              <a:solidFill>
                <a:srgbClr val="000000"/>
              </a:solidFill>
              <a:cs typeface="Times New Roman" panose="02020603050405020304" pitchFamily="18" charset="0"/>
            </a:endParaRPr>
          </a:p>
          <a:p>
            <a:pPr algn="just">
              <a:lnSpc>
                <a:spcPct val="150000"/>
              </a:lnSpc>
              <a:spcAft>
                <a:spcPts val="0"/>
              </a:spcAft>
            </a:pPr>
            <a:r>
              <a:rPr lang="zh-CN" altLang="zh-CN" sz="2400">
                <a:solidFill>
                  <a:srgbClr val="000000"/>
                </a:solidFill>
                <a:cs typeface="Times New Roman" panose="02020603050405020304" pitchFamily="18" charset="0"/>
              </a:rPr>
              <a:t>• </a:t>
            </a:r>
            <a:r>
              <a:rPr lang="en-US" altLang="zh-CN" sz="2400">
                <a:solidFill>
                  <a:srgbClr val="000000"/>
                </a:solidFill>
                <a:cs typeface="Times New Roman" panose="02020603050405020304" pitchFamily="18" charset="0"/>
              </a:rPr>
              <a:t>It’s hard to tell exactly how many people agree with him</a:t>
            </a:r>
            <a:r>
              <a:rPr lang="zh-CN" altLang="zh-CN" sz="2400">
                <a:solidFill>
                  <a:srgbClr val="000000"/>
                </a:solidFill>
                <a:cs typeface="Times New Roman" panose="02020603050405020304" pitchFamily="18" charset="0"/>
              </a:rPr>
              <a:t>，</a:t>
            </a:r>
            <a:r>
              <a:rPr lang="en-US" altLang="zh-CN" sz="2400">
                <a:solidFill>
                  <a:srgbClr val="000000"/>
                </a:solidFill>
                <a:cs typeface="Times New Roman" panose="02020603050405020304" pitchFamily="18" charset="0"/>
              </a:rPr>
              <a:t>but research indicates that the numbers have been rising for some time</a:t>
            </a:r>
            <a:r>
              <a:rPr lang="en-US" altLang="zh-CN" sz="2400">
                <a:solidFill>
                  <a:srgbClr val="000000"/>
                </a:solidFill>
                <a:latin typeface="宋体" panose="02010600030101010101" pitchFamily="2" charset="-122"/>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很难确切地说有多少人同意他的观点</a:t>
            </a:r>
            <a:r>
              <a:rPr lang="zh-CN" altLang="zh-CN" sz="24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但研究表明</a:t>
            </a:r>
            <a:r>
              <a:rPr lang="zh-CN" altLang="zh-CN" sz="24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这一数字已经上升了一段时间。</a:t>
            </a:r>
            <a:endParaRPr lang="zh-CN" altLang="zh-CN" sz="1050">
              <a:solidFill>
                <a:srgbClr val="000000"/>
              </a:solidFill>
              <a:cs typeface="Times New Roman" panose="02020603050405020304" pitchFamily="18" charset="0"/>
            </a:endParaRPr>
          </a:p>
        </p:txBody>
      </p:sp>
    </p:spTree>
    <p:extLst>
      <p:ext uri="{BB962C8B-B14F-4D97-AF65-F5344CB8AC3E}">
        <p14:creationId xmlns:p14="http://schemas.microsoft.com/office/powerpoint/2010/main" val="3787988046"/>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TS8.EPS" descr="id:2147487170;FounderCES"/>
          <p:cNvPicPr/>
          <p:nvPr/>
        </p:nvPicPr>
        <p:blipFill>
          <a:blip r:embed="rId2"/>
          <a:stretch>
            <a:fillRect/>
          </a:stretch>
        </p:blipFill>
        <p:spPr>
          <a:xfrm>
            <a:off x="443070" y="935354"/>
            <a:ext cx="1008112" cy="342157"/>
          </a:xfrm>
          <a:prstGeom prst="rect">
            <a:avLst/>
          </a:prstGeom>
        </p:spPr>
      </p:pic>
      <p:sp>
        <p:nvSpPr>
          <p:cNvPr id="6" name="内容占位符 5"/>
          <p:cNvSpPr>
            <a:spLocks noGrp="1"/>
          </p:cNvSpPr>
          <p:nvPr>
            <p:ph idx="1"/>
          </p:nvPr>
        </p:nvSpPr>
        <p:spPr>
          <a:xfrm>
            <a:off x="369998" y="771083"/>
            <a:ext cx="11485848" cy="5322163"/>
          </a:xfrm>
        </p:spPr>
        <p:txBody>
          <a:bodyPr/>
          <a:lstStyle/>
          <a:p>
            <a:pPr hangingPunct="0">
              <a:lnSpc>
                <a:spcPct val="130000"/>
              </a:lnSpc>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indicate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sth to sb</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向某人指出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暗示某物</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事</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indicate that...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示意；表明；暗示；说明</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 smiles and nods</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indicating that everything is fine</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他微笑并点头</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暗示一切顺利。</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They</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indicated</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truth</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him</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他们向他表明了真相。</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There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is</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great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deal</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evidence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indicating</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music</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activities</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engage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different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parts</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brain</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有大量的证据表明</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音乐活动涉及大脑的不同部分。</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Forms</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will</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available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school</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online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for</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them</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indicate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their</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choices</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return</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school</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表格将在学校和网上提供</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让他们说明自己的选择并返给学校。</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President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appeared</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party</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indicating</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had</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recovered</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from</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his</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illness</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总统出现在聚会上</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表明他已经康复了</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418828570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TS8.EPS" descr="id:2147487170;FounderCES"/>
          <p:cNvPicPr/>
          <p:nvPr/>
        </p:nvPicPr>
        <p:blipFill>
          <a:blip r:embed="rId2"/>
          <a:stretch>
            <a:fillRect/>
          </a:stretch>
        </p:blipFill>
        <p:spPr>
          <a:xfrm>
            <a:off x="443070" y="935354"/>
            <a:ext cx="1008112" cy="342157"/>
          </a:xfrm>
          <a:prstGeom prst="rect">
            <a:avLst/>
          </a:prstGeom>
        </p:spPr>
      </p:pic>
      <p:sp>
        <p:nvSpPr>
          <p:cNvPr id="6" name="内容占位符 5"/>
          <p:cNvSpPr>
            <a:spLocks noGrp="1"/>
          </p:cNvSpPr>
          <p:nvPr>
            <p:ph idx="1"/>
          </p:nvPr>
        </p:nvSpPr>
        <p:spPr>
          <a:xfrm>
            <a:off x="369998" y="741282"/>
            <a:ext cx="11485848" cy="5078313"/>
          </a:xfrm>
        </p:spPr>
        <p:txBody>
          <a:bodyPr/>
          <a:lstStyle/>
          <a:p>
            <a:pPr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on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balance</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总的来说</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keep the balance of nature</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保持生态平衡</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keep/lose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one’s</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balance</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保持</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失去平衡</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off balance</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失去平衡；不知所措</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 balance</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company has had a successful year</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总的来说</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公司这一年是成功的。</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 is important to keep the balance of nature</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保持生态平衡是很重要的。</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When he was running after his brother</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boy lost his balance and had a bad fall</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当他追他哥哥时</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男孩失去了平衡</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重重地摔了一跤</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936541083"/>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圆角矩形 2"/>
          <p:cNvSpPr/>
          <p:nvPr/>
        </p:nvSpPr>
        <p:spPr bwMode="auto">
          <a:xfrm>
            <a:off x="360854" y="1057646"/>
            <a:ext cx="11422984" cy="1163038"/>
          </a:xfrm>
          <a:prstGeom prst="roundRect">
            <a:avLst>
              <a:gd name="adj" fmla="val 5328"/>
            </a:avLst>
          </a:prstGeom>
          <a:solidFill>
            <a:srgbClr val="E6E1EF"/>
          </a:solidFill>
          <a:ln w="19050" algn="ctr">
            <a:noFill/>
            <a:miter lim="800000"/>
          </a:ln>
        </p:spPr>
        <p:txBody>
          <a:bodyPr vert="horz" wrap="square" lIns="91440" tIns="45720" rIns="91440" bIns="45720" numCol="1" rtlCol="0" anchor="ctr" anchorCtr="0" compatLnSpc="1">
            <a:spAutoFit/>
          </a:bodyPr>
          <a:lstStyle/>
          <a:p>
            <a:pPr algn="just">
              <a:lnSpc>
                <a:spcPct val="150000"/>
              </a:lnSpc>
              <a:spcAft>
                <a:spcPts val="0"/>
              </a:spcAft>
            </a:pPr>
            <a:r>
              <a:rPr lang="en-US" altLang="zh-CN" sz="2400">
                <a:solidFill>
                  <a:srgbClr val="000000"/>
                </a:solidFill>
                <a:cs typeface="Times New Roman" panose="02020603050405020304" pitchFamily="18" charset="0"/>
              </a:rPr>
              <a:t>indication </a:t>
            </a:r>
            <a:r>
              <a:rPr lang="en-US" altLang="zh-CN" sz="2400" i="1">
                <a:solidFill>
                  <a:srgbClr val="000000"/>
                </a:solidFill>
                <a:cs typeface="Times New Roman" panose="02020603050405020304" pitchFamily="18" charset="0"/>
              </a:rPr>
              <a:t>n</a:t>
            </a:r>
            <a:r>
              <a:rPr lang="en-US" altLang="zh-CN" sz="2400">
                <a:solidFill>
                  <a:srgbClr val="000000"/>
                </a:solidFill>
                <a:latin typeface="宋体" panose="02010600030101010101" pitchFamily="2" charset="-122"/>
                <a:cs typeface="Times New Roman" panose="02020603050405020304" pitchFamily="18" charset="0"/>
              </a:rPr>
              <a:t>.</a:t>
            </a:r>
            <a:r>
              <a:rPr lang="en-US" altLang="zh-CN" sz="2400">
                <a:solidFill>
                  <a:srgbClr val="000000"/>
                </a:solidFill>
                <a:cs typeface="Times New Roman" panose="02020603050405020304" pitchFamily="18" charset="0"/>
              </a:rPr>
              <a:t> </a:t>
            </a:r>
            <a:r>
              <a:rPr lang="zh-CN" altLang="zh-CN" sz="2400">
                <a:solidFill>
                  <a:srgbClr val="000000"/>
                </a:solidFill>
                <a:cs typeface="Times New Roman" panose="02020603050405020304" pitchFamily="18" charset="0"/>
              </a:rPr>
              <a:t>暗示，表示，预兆，指示</a:t>
            </a:r>
            <a:endParaRPr lang="zh-CN" altLang="zh-CN" sz="1050">
              <a:solidFill>
                <a:srgbClr val="000000"/>
              </a:solidFill>
              <a:cs typeface="Times New Roman" panose="02020603050405020304" pitchFamily="18" charset="0"/>
            </a:endParaRPr>
          </a:p>
          <a:p>
            <a:pPr algn="just">
              <a:lnSpc>
                <a:spcPct val="150000"/>
              </a:lnSpc>
              <a:spcAft>
                <a:spcPts val="0"/>
              </a:spcAft>
            </a:pPr>
            <a:r>
              <a:rPr lang="en-US" altLang="zh-CN" sz="2400">
                <a:solidFill>
                  <a:srgbClr val="000000"/>
                </a:solidFill>
                <a:cs typeface="Times New Roman" panose="02020603050405020304" pitchFamily="18" charset="0"/>
              </a:rPr>
              <a:t>There is </a:t>
            </a:r>
            <a:r>
              <a:rPr lang="zh-CN" altLang="zh-CN" sz="2400">
                <a:solidFill>
                  <a:srgbClr val="000000"/>
                </a:solidFill>
                <a:cs typeface="Times New Roman" panose="02020603050405020304" pitchFamily="18" charset="0"/>
              </a:rPr>
              <a:t>（</a:t>
            </a:r>
            <a:r>
              <a:rPr lang="en-US" altLang="zh-CN" sz="2400">
                <a:solidFill>
                  <a:srgbClr val="000000"/>
                </a:solidFill>
                <a:cs typeface="Times New Roman" panose="02020603050405020304" pitchFamily="18" charset="0"/>
              </a:rPr>
              <a:t>no</a:t>
            </a:r>
            <a:r>
              <a:rPr lang="zh-CN" altLang="zh-CN" sz="2400">
                <a:solidFill>
                  <a:srgbClr val="000000"/>
                </a:solidFill>
                <a:cs typeface="Times New Roman" panose="02020603050405020304" pitchFamily="18" charset="0"/>
              </a:rPr>
              <a:t>） </a:t>
            </a:r>
            <a:r>
              <a:rPr lang="en-US" altLang="zh-CN" sz="2400">
                <a:solidFill>
                  <a:srgbClr val="000000"/>
                </a:solidFill>
                <a:cs typeface="Times New Roman" panose="02020603050405020304" pitchFamily="18" charset="0"/>
              </a:rPr>
              <a:t>indication that...</a:t>
            </a:r>
            <a:r>
              <a:rPr lang="zh-CN" altLang="zh-CN" sz="24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没</a:t>
            </a:r>
            <a:r>
              <a:rPr lang="zh-CN" altLang="zh-CN" sz="2400">
                <a:solidFill>
                  <a:srgbClr val="000000"/>
                </a:solidFill>
                <a:cs typeface="Times New Roman" panose="02020603050405020304" pitchFamily="18" charset="0"/>
              </a:rPr>
              <a:t>）有迹象表明</a:t>
            </a:r>
            <a:r>
              <a:rPr lang="en-US" altLang="zh-CN" sz="2400">
                <a:solidFill>
                  <a:srgbClr val="000000"/>
                </a:solidFill>
                <a:latin typeface="宋体" panose="02010600030101010101" pitchFamily="2" charset="-122"/>
                <a:cs typeface="Times New Roman" panose="02020603050405020304" pitchFamily="18" charset="0"/>
              </a:rPr>
              <a:t>……</a:t>
            </a:r>
            <a:r>
              <a:rPr lang="zh-CN" altLang="zh-CN" sz="2400">
                <a:solidFill>
                  <a:srgbClr val="000000"/>
                </a:solidFill>
                <a:cs typeface="Times New Roman" panose="02020603050405020304" pitchFamily="18" charset="0"/>
              </a:rPr>
              <a:t>　</a:t>
            </a:r>
            <a:endParaRPr lang="zh-CN" altLang="zh-CN" sz="1050">
              <a:solidFill>
                <a:srgbClr val="000000"/>
              </a:solidFill>
              <a:cs typeface="Times New Roman" panose="02020603050405020304" pitchFamily="18" charset="0"/>
            </a:endParaRPr>
          </a:p>
        </p:txBody>
      </p:sp>
      <p:pic>
        <p:nvPicPr>
          <p:cNvPr id="4" name="知识拓展小.EPS" descr="id:2147487177;FounderCES"/>
          <p:cNvPicPr/>
          <p:nvPr/>
        </p:nvPicPr>
        <p:blipFill>
          <a:blip r:embed="rId2"/>
          <a:stretch>
            <a:fillRect/>
          </a:stretch>
        </p:blipFill>
        <p:spPr>
          <a:xfrm>
            <a:off x="622598" y="836712"/>
            <a:ext cx="2088232" cy="410579"/>
          </a:xfrm>
          <a:prstGeom prst="rect">
            <a:avLst/>
          </a:prstGeom>
        </p:spPr>
      </p:pic>
      <p:sp>
        <p:nvSpPr>
          <p:cNvPr id="2" name="内容占位符 1"/>
          <p:cNvSpPr>
            <a:spLocks noGrp="1"/>
          </p:cNvSpPr>
          <p:nvPr>
            <p:ph idx="1"/>
          </p:nvPr>
        </p:nvSpPr>
        <p:spPr>
          <a:xfrm>
            <a:off x="360854" y="2348880"/>
            <a:ext cx="11485848" cy="2238241"/>
          </a:xfrm>
        </p:spPr>
        <p:txBody>
          <a:bodyPr/>
          <a:lstStyle/>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This map gives no indication of the heights of the hills</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这张地图没有标出这些山的高度。</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There had been no indication of either breathlessness or any loss of mental faculties until his death</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他去世前并未出现呼吸困难或意识不清的迹象</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645061481"/>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XB3.eps" descr="id:2147488004;FounderCES"/>
          <p:cNvPicPr/>
          <p:nvPr/>
        </p:nvPicPr>
        <p:blipFill>
          <a:blip r:embed="rId2"/>
          <a:stretch>
            <a:fillRect/>
          </a:stretch>
        </p:blipFill>
        <p:spPr>
          <a:xfrm>
            <a:off x="406574" y="836712"/>
            <a:ext cx="2124710" cy="408305"/>
          </a:xfrm>
          <a:prstGeom prst="rect">
            <a:avLst/>
          </a:prstGeom>
        </p:spPr>
      </p:pic>
      <p:sp>
        <p:nvSpPr>
          <p:cNvPr id="5" name="圆角矩形 4"/>
          <p:cNvSpPr/>
          <p:nvPr/>
        </p:nvSpPr>
        <p:spPr bwMode="auto">
          <a:xfrm>
            <a:off x="353453" y="2100751"/>
            <a:ext cx="11449272" cy="1863418"/>
          </a:xfrm>
          <a:prstGeom prst="roundRect">
            <a:avLst/>
          </a:prstGeom>
          <a:solidFill>
            <a:srgbClr val="D3ECE9"/>
          </a:solidFill>
          <a:ln w="19050" algn="ctr">
            <a:noFill/>
            <a:miter lim="800000"/>
          </a:ln>
        </p:spPr>
        <p:txBody>
          <a:bodyPr vert="horz" wrap="square" lIns="91440" tIns="45720" rIns="91440" bIns="45720" numCol="1" rtlCol="0" anchor="ctr" anchorCtr="0" compatLnSpc="1">
            <a:spAutoFit/>
          </a:bodyPr>
          <a:lstStyle/>
          <a:p>
            <a:pPr algn="just">
              <a:lnSpc>
                <a:spcPct val="150000"/>
              </a:lnSpc>
              <a:spcAft>
                <a:spcPts val="0"/>
              </a:spcAft>
            </a:pPr>
            <a:r>
              <a:rPr lang="en-US" altLang="zh-CN" sz="2400">
                <a:solidFill>
                  <a:srgbClr val="000000"/>
                </a:solidFill>
                <a:cs typeface="Times New Roman" panose="02020603050405020304" pitchFamily="18" charset="0"/>
              </a:rPr>
              <a:t>More</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than</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half</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of</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those</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who</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took</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part</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in</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the</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survey</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had</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done</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four</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of</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the</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five</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activities</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in</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the</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past</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month</a:t>
            </a:r>
            <a:r>
              <a:rPr lang="en-US" altLang="zh-CN" sz="2400">
                <a:solidFill>
                  <a:srgbClr val="000000"/>
                </a:solidFill>
                <a:latin typeface="宋体" panose="02010600030101010101" pitchFamily="2" charset="-122"/>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参加调查的人中</a:t>
            </a:r>
            <a:r>
              <a:rPr lang="zh-CN" altLang="zh-CN" sz="24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有一半以上在近一个月中完成了五项活动中的四项</a:t>
            </a:r>
            <a:r>
              <a:rPr lang="zh-CN" altLang="zh-CN" sz="2400" smtClean="0">
                <a:solidFill>
                  <a:srgbClr val="000000"/>
                </a:solidFill>
                <a:ea typeface="楷体" panose="02010609060101010101" pitchFamily="49" charset="-122"/>
                <a:cs typeface="Times New Roman" panose="02020603050405020304" pitchFamily="18" charset="0"/>
              </a:rPr>
              <a:t>。</a:t>
            </a:r>
            <a:endParaRPr lang="zh-CN" altLang="zh-CN" sz="1050">
              <a:solidFill>
                <a:srgbClr val="000000"/>
              </a:solidFill>
              <a:cs typeface="Times New Roman" panose="02020603050405020304" pitchFamily="18" charset="0"/>
            </a:endParaRPr>
          </a:p>
        </p:txBody>
      </p:sp>
      <p:grpSp>
        <p:nvGrpSpPr>
          <p:cNvPr id="6" name="组合 5"/>
          <p:cNvGrpSpPr/>
          <p:nvPr/>
        </p:nvGrpSpPr>
        <p:grpSpPr>
          <a:xfrm>
            <a:off x="555339" y="1844824"/>
            <a:ext cx="11151159" cy="598551"/>
            <a:chOff x="555339" y="1278285"/>
            <a:chExt cx="11151159" cy="598551"/>
          </a:xfrm>
        </p:grpSpPr>
        <p:pic>
          <p:nvPicPr>
            <p:cNvPr id="7" name="教材原句S.EPS" descr="id:2147487282;FounderCES"/>
            <p:cNvPicPr/>
            <p:nvPr/>
          </p:nvPicPr>
          <p:blipFill rotWithShape="1">
            <a:blip r:embed="rId3"/>
            <a:srcRect l="3668" t="38852" r="22718" b="42104"/>
            <a:stretch/>
          </p:blipFill>
          <p:spPr>
            <a:xfrm>
              <a:off x="679748" y="1414575"/>
              <a:ext cx="9452098" cy="145278"/>
            </a:xfrm>
            <a:prstGeom prst="rect">
              <a:avLst/>
            </a:prstGeom>
          </p:spPr>
        </p:pic>
        <p:pic>
          <p:nvPicPr>
            <p:cNvPr id="8" name="教材原句S.EPS" descr="id:2147487282;FounderCES"/>
            <p:cNvPicPr/>
            <p:nvPr/>
          </p:nvPicPr>
          <p:blipFill rotWithShape="1">
            <a:blip r:embed="rId3"/>
            <a:srcRect l="77581"/>
            <a:stretch/>
          </p:blipFill>
          <p:spPr>
            <a:xfrm>
              <a:off x="10122321" y="1278285"/>
              <a:ext cx="1584177" cy="419828"/>
            </a:xfrm>
            <a:prstGeom prst="rect">
              <a:avLst/>
            </a:prstGeom>
          </p:spPr>
        </p:pic>
        <p:pic>
          <p:nvPicPr>
            <p:cNvPr id="9" name="教材原句S.EPS" descr="id:2147487163;FounderCES"/>
            <p:cNvPicPr/>
            <p:nvPr/>
          </p:nvPicPr>
          <p:blipFill rotWithShape="1">
            <a:blip r:embed="rId3"/>
            <a:srcRect r="98192" b="-43246"/>
            <a:stretch/>
          </p:blipFill>
          <p:spPr>
            <a:xfrm>
              <a:off x="555339" y="1287810"/>
              <a:ext cx="130250" cy="589026"/>
            </a:xfrm>
            <a:prstGeom prst="rect">
              <a:avLst/>
            </a:prstGeom>
          </p:spPr>
        </p:pic>
      </p:grpSp>
      <p:sp>
        <p:nvSpPr>
          <p:cNvPr id="3" name="内容占位符 2"/>
          <p:cNvSpPr>
            <a:spLocks noGrp="1"/>
          </p:cNvSpPr>
          <p:nvPr>
            <p:ph idx="1"/>
          </p:nvPr>
        </p:nvSpPr>
        <p:spPr>
          <a:xfrm>
            <a:off x="360854" y="1270501"/>
            <a:ext cx="11485848" cy="576248"/>
          </a:xfrm>
        </p:spPr>
        <p:txBody>
          <a:bodyPr/>
          <a:lstStyle/>
          <a:p>
            <a:pPr hangingPunct="0">
              <a:spcAft>
                <a:spcPts val="0"/>
              </a:spcAft>
            </a:pPr>
            <a:r>
              <a:rPr lang="en-US" altLang="zh-CN" b="1">
                <a:solidFill>
                  <a:srgbClr val="D9709E"/>
                </a:solidFill>
                <a:latin typeface="Times New Roman" panose="02020603050405020304" pitchFamily="18" charset="0"/>
                <a:ea typeface="宋体" panose="02010600030101010101" pitchFamily="2" charset="-122"/>
                <a:cs typeface="Times New Roman" panose="02020603050405020304" pitchFamily="18" charset="0"/>
              </a:rPr>
              <a:t>take</a:t>
            </a:r>
            <a:r>
              <a:rPr lang="en-US" altLang="zh-CN" b="1">
                <a:solidFill>
                  <a:srgbClr val="D9709E"/>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b="1">
                <a:solidFill>
                  <a:srgbClr val="D9709E"/>
                </a:solidFill>
                <a:latin typeface="Times New Roman" panose="02020603050405020304" pitchFamily="18" charset="0"/>
                <a:ea typeface="宋体" panose="02010600030101010101" pitchFamily="2" charset="-122"/>
                <a:cs typeface="Times New Roman" panose="02020603050405020304" pitchFamily="18" charset="0"/>
              </a:rPr>
              <a:t>part</a:t>
            </a:r>
            <a:r>
              <a:rPr lang="en-US" altLang="zh-CN" b="1">
                <a:solidFill>
                  <a:srgbClr val="D9709E"/>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a:solidFill>
                  <a:srgbClr val="D9709E"/>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D9709E"/>
                </a:solidFill>
                <a:latin typeface="Times New Roman" panose="02020603050405020304" pitchFamily="18" charset="0"/>
                <a:ea typeface="宋体" panose="02010600030101010101" pitchFamily="2" charset="-122"/>
                <a:cs typeface="Times New Roman" panose="02020603050405020304" pitchFamily="18" charset="0"/>
              </a:rPr>
              <a:t>in</a:t>
            </a:r>
            <a:r>
              <a:rPr lang="zh-CN" altLang="zh-CN" b="1">
                <a:solidFill>
                  <a:srgbClr val="D9709E"/>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D9709E"/>
                </a:solidFill>
                <a:latin typeface="Times New Roman" panose="02020603050405020304" pitchFamily="18" charset="0"/>
                <a:ea typeface="黑体" panose="02010609060101010101" pitchFamily="49" charset="-122"/>
                <a:cs typeface="Times New Roman" panose="02020603050405020304" pitchFamily="18" charset="0"/>
              </a:rPr>
              <a:t>参加</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2" name="矩形 1"/>
          <p:cNvSpPr/>
          <p:nvPr/>
        </p:nvSpPr>
        <p:spPr>
          <a:xfrm>
            <a:off x="334566" y="4077072"/>
            <a:ext cx="11396151" cy="2308324"/>
          </a:xfrm>
          <a:prstGeom prst="rect">
            <a:avLst/>
          </a:prstGeom>
        </p:spPr>
        <p:txBody>
          <a:bodyPr wrap="square">
            <a:spAutoFit/>
          </a:bodyPr>
          <a:lstStyle/>
          <a:p>
            <a:pPr algn="just">
              <a:lnSpc>
                <a:spcPct val="150000"/>
              </a:lnSpc>
              <a:spcAft>
                <a:spcPts val="0"/>
              </a:spcAft>
            </a:pPr>
            <a:r>
              <a:rPr lang="zh-CN" altLang="zh-CN" sz="2400">
                <a:solidFill>
                  <a:srgbClr val="000000"/>
                </a:solidFill>
                <a:cs typeface="Times New Roman" panose="02020603050405020304" pitchFamily="18" charset="0"/>
              </a:rPr>
              <a:t>• </a:t>
            </a:r>
            <a:r>
              <a:rPr lang="en-US" altLang="zh-CN" sz="2400">
                <a:solidFill>
                  <a:srgbClr val="000000"/>
                </a:solidFill>
                <a:cs typeface="Times New Roman" panose="02020603050405020304" pitchFamily="18" charset="0"/>
              </a:rPr>
              <a:t>Who could not take part in the ancient Olympic Games</a:t>
            </a:r>
            <a:r>
              <a:rPr lang="zh-CN" altLang="zh-CN" sz="24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谁不能参加古代奥运会</a:t>
            </a:r>
            <a:r>
              <a:rPr lang="zh-CN" altLang="zh-CN" sz="2400">
                <a:solidFill>
                  <a:srgbClr val="000000"/>
                </a:solidFill>
                <a:cs typeface="Times New Roman" panose="02020603050405020304" pitchFamily="18" charset="0"/>
              </a:rPr>
              <a:t>？</a:t>
            </a:r>
            <a:endParaRPr lang="zh-CN" altLang="zh-CN" sz="1050">
              <a:solidFill>
                <a:srgbClr val="000000"/>
              </a:solidFill>
              <a:cs typeface="Times New Roman" panose="02020603050405020304" pitchFamily="18" charset="0"/>
            </a:endParaRPr>
          </a:p>
          <a:p>
            <a:pPr algn="just">
              <a:lnSpc>
                <a:spcPct val="150000"/>
              </a:lnSpc>
              <a:spcAft>
                <a:spcPts val="0"/>
              </a:spcAft>
            </a:pPr>
            <a:r>
              <a:rPr lang="zh-CN" altLang="zh-CN" sz="2400">
                <a:solidFill>
                  <a:srgbClr val="000000"/>
                </a:solidFill>
                <a:cs typeface="Times New Roman" panose="02020603050405020304" pitchFamily="18" charset="0"/>
              </a:rPr>
              <a:t>• </a:t>
            </a:r>
            <a:r>
              <a:rPr lang="en-US" altLang="zh-CN" sz="2400">
                <a:solidFill>
                  <a:srgbClr val="000000"/>
                </a:solidFill>
                <a:cs typeface="Times New Roman" panose="02020603050405020304" pitchFamily="18" charset="0"/>
              </a:rPr>
              <a:t>But Sarah</a:t>
            </a:r>
            <a:r>
              <a:rPr lang="zh-CN" altLang="zh-CN" sz="2400">
                <a:solidFill>
                  <a:srgbClr val="000000"/>
                </a:solidFill>
                <a:cs typeface="Times New Roman" panose="02020603050405020304" pitchFamily="18" charset="0"/>
              </a:rPr>
              <a:t>，</a:t>
            </a:r>
            <a:r>
              <a:rPr lang="en-US" altLang="zh-CN" sz="2400">
                <a:solidFill>
                  <a:srgbClr val="000000"/>
                </a:solidFill>
                <a:cs typeface="Times New Roman" panose="02020603050405020304" pitchFamily="18" charset="0"/>
              </a:rPr>
              <a:t>who has taken part in shows along with top models</a:t>
            </a:r>
            <a:r>
              <a:rPr lang="zh-CN" altLang="zh-CN" sz="2400">
                <a:solidFill>
                  <a:srgbClr val="000000"/>
                </a:solidFill>
                <a:cs typeface="Times New Roman" panose="02020603050405020304" pitchFamily="18" charset="0"/>
              </a:rPr>
              <a:t>，</a:t>
            </a:r>
            <a:r>
              <a:rPr lang="en-US" altLang="zh-CN" sz="2400">
                <a:solidFill>
                  <a:srgbClr val="000000"/>
                </a:solidFill>
                <a:cs typeface="Times New Roman" panose="02020603050405020304" pitchFamily="18" charset="0"/>
              </a:rPr>
              <a:t>wants to prove that she has brains as well as beauty</a:t>
            </a:r>
            <a:r>
              <a:rPr lang="en-US" altLang="zh-CN" sz="2400">
                <a:solidFill>
                  <a:srgbClr val="000000"/>
                </a:solidFill>
                <a:latin typeface="宋体" panose="02010600030101010101" pitchFamily="2" charset="-122"/>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但和顶级模特一起参加过节目的莎拉想要证明她既聪明又美丽。</a:t>
            </a:r>
            <a:endParaRPr lang="zh-CN" altLang="zh-CN" sz="1050">
              <a:solidFill>
                <a:srgbClr val="000000"/>
              </a:solidFill>
              <a:cs typeface="Times New Roman" panose="02020603050405020304" pitchFamily="18" charset="0"/>
            </a:endParaRPr>
          </a:p>
        </p:txBody>
      </p:sp>
    </p:spTree>
    <p:extLst>
      <p:ext uri="{BB962C8B-B14F-4D97-AF65-F5344CB8AC3E}">
        <p14:creationId xmlns:p14="http://schemas.microsoft.com/office/powerpoint/2010/main" val="3226398849"/>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圆角矩形 2"/>
          <p:cNvSpPr/>
          <p:nvPr/>
        </p:nvSpPr>
        <p:spPr bwMode="auto">
          <a:xfrm>
            <a:off x="360854" y="1052736"/>
            <a:ext cx="11422984" cy="2303181"/>
          </a:xfrm>
          <a:prstGeom prst="roundRect">
            <a:avLst>
              <a:gd name="adj" fmla="val 5328"/>
            </a:avLst>
          </a:prstGeom>
          <a:solidFill>
            <a:srgbClr val="E6E1EF"/>
          </a:solidFill>
          <a:ln w="19050" algn="ctr">
            <a:noFill/>
            <a:miter lim="800000"/>
          </a:ln>
        </p:spPr>
        <p:txBody>
          <a:bodyPr vert="horz" wrap="square" lIns="91440" tIns="45720" rIns="91440" bIns="45720" numCol="1" rtlCol="0" anchor="ctr" anchorCtr="0" compatLnSpc="1">
            <a:spAutoFit/>
          </a:bodyPr>
          <a:lstStyle/>
          <a:p>
            <a:pPr algn="just">
              <a:lnSpc>
                <a:spcPct val="150000"/>
              </a:lnSpc>
              <a:spcAft>
                <a:spcPts val="0"/>
              </a:spcAft>
            </a:pPr>
            <a:r>
              <a:rPr lang="en-US" altLang="zh-CN" sz="2400">
                <a:solidFill>
                  <a:srgbClr val="000000"/>
                </a:solidFill>
                <a:cs typeface="Times New Roman" panose="02020603050405020304" pitchFamily="18" charset="0"/>
              </a:rPr>
              <a:t>take part with sb</a:t>
            </a:r>
            <a:r>
              <a:rPr lang="zh-CN" altLang="zh-CN" sz="2400">
                <a:solidFill>
                  <a:srgbClr val="000000"/>
                </a:solidFill>
                <a:cs typeface="Times New Roman" panose="02020603050405020304" pitchFamily="18" charset="0"/>
              </a:rPr>
              <a:t>支持某人，袒护某人</a:t>
            </a:r>
            <a:endParaRPr lang="zh-CN" altLang="zh-CN" sz="1050">
              <a:solidFill>
                <a:srgbClr val="000000"/>
              </a:solidFill>
              <a:cs typeface="Times New Roman" panose="02020603050405020304" pitchFamily="18" charset="0"/>
            </a:endParaRPr>
          </a:p>
          <a:p>
            <a:pPr algn="just">
              <a:lnSpc>
                <a:spcPct val="150000"/>
              </a:lnSpc>
              <a:spcAft>
                <a:spcPts val="0"/>
              </a:spcAft>
            </a:pPr>
            <a:r>
              <a:rPr lang="en-US" altLang="zh-CN" sz="2400">
                <a:solidFill>
                  <a:srgbClr val="000000"/>
                </a:solidFill>
                <a:cs typeface="Times New Roman" panose="02020603050405020304" pitchFamily="18" charset="0"/>
              </a:rPr>
              <a:t>take an active part in</a:t>
            </a:r>
            <a:r>
              <a:rPr lang="zh-CN" altLang="zh-CN" sz="2400">
                <a:solidFill>
                  <a:srgbClr val="000000"/>
                </a:solidFill>
                <a:cs typeface="Times New Roman" panose="02020603050405020304" pitchFamily="18" charset="0"/>
              </a:rPr>
              <a:t>积极参加</a:t>
            </a:r>
            <a:endParaRPr lang="zh-CN" altLang="zh-CN" sz="1050">
              <a:solidFill>
                <a:srgbClr val="000000"/>
              </a:solidFill>
              <a:cs typeface="Times New Roman" panose="02020603050405020304" pitchFamily="18" charset="0"/>
            </a:endParaRPr>
          </a:p>
          <a:p>
            <a:pPr algn="just">
              <a:lnSpc>
                <a:spcPct val="150000"/>
              </a:lnSpc>
              <a:spcAft>
                <a:spcPts val="0"/>
              </a:spcAft>
            </a:pPr>
            <a:r>
              <a:rPr lang="en-US" altLang="zh-CN" sz="2400">
                <a:solidFill>
                  <a:srgbClr val="000000"/>
                </a:solidFill>
                <a:cs typeface="Times New Roman" panose="02020603050405020304" pitchFamily="18" charset="0"/>
              </a:rPr>
              <a:t>participate in</a:t>
            </a:r>
            <a:r>
              <a:rPr lang="zh-CN" altLang="zh-CN" sz="2400">
                <a:solidFill>
                  <a:srgbClr val="000000"/>
                </a:solidFill>
                <a:cs typeface="Times New Roman" panose="02020603050405020304" pitchFamily="18" charset="0"/>
              </a:rPr>
              <a:t>参加，参与</a:t>
            </a:r>
            <a:endParaRPr lang="zh-CN" altLang="zh-CN" sz="1050">
              <a:solidFill>
                <a:srgbClr val="000000"/>
              </a:solidFill>
              <a:cs typeface="Times New Roman" panose="02020603050405020304" pitchFamily="18" charset="0"/>
            </a:endParaRPr>
          </a:p>
          <a:p>
            <a:pPr algn="just">
              <a:lnSpc>
                <a:spcPct val="150000"/>
              </a:lnSpc>
              <a:spcAft>
                <a:spcPts val="0"/>
              </a:spcAft>
            </a:pPr>
            <a:r>
              <a:rPr lang="en-US" altLang="zh-CN" sz="2400">
                <a:solidFill>
                  <a:srgbClr val="000000"/>
                </a:solidFill>
                <a:cs typeface="Times New Roman" panose="02020603050405020304" pitchFamily="18" charset="0"/>
              </a:rPr>
              <a:t>play a part in</a:t>
            </a:r>
            <a:r>
              <a:rPr lang="zh-CN" altLang="zh-CN" sz="2400">
                <a:solidFill>
                  <a:srgbClr val="000000"/>
                </a:solidFill>
                <a:cs typeface="Times New Roman" panose="02020603050405020304" pitchFamily="18" charset="0"/>
              </a:rPr>
              <a:t>在</a:t>
            </a:r>
            <a:r>
              <a:rPr lang="en-US" altLang="zh-CN" sz="2400">
                <a:solidFill>
                  <a:srgbClr val="000000"/>
                </a:solidFill>
                <a:latin typeface="宋体" panose="02010600030101010101" pitchFamily="2" charset="-122"/>
                <a:cs typeface="Times New Roman" panose="02020603050405020304" pitchFamily="18" charset="0"/>
              </a:rPr>
              <a:t>……</a:t>
            </a:r>
            <a:r>
              <a:rPr lang="zh-CN" altLang="zh-CN" sz="2400">
                <a:solidFill>
                  <a:srgbClr val="000000"/>
                </a:solidFill>
                <a:cs typeface="Times New Roman" panose="02020603050405020304" pitchFamily="18" charset="0"/>
              </a:rPr>
              <a:t>中起作用；在</a:t>
            </a:r>
            <a:r>
              <a:rPr lang="en-US" altLang="zh-CN" sz="2400">
                <a:solidFill>
                  <a:srgbClr val="000000"/>
                </a:solidFill>
                <a:latin typeface="宋体" panose="02010600030101010101" pitchFamily="2" charset="-122"/>
                <a:cs typeface="Times New Roman" panose="02020603050405020304" pitchFamily="18" charset="0"/>
              </a:rPr>
              <a:t>……</a:t>
            </a:r>
            <a:r>
              <a:rPr lang="zh-CN" altLang="zh-CN" sz="2400">
                <a:solidFill>
                  <a:srgbClr val="000000"/>
                </a:solidFill>
                <a:cs typeface="Times New Roman" panose="02020603050405020304" pitchFamily="18" charset="0"/>
              </a:rPr>
              <a:t>中扮演角色　</a:t>
            </a:r>
            <a:endParaRPr lang="zh-CN" altLang="zh-CN" sz="1050">
              <a:solidFill>
                <a:srgbClr val="000000"/>
              </a:solidFill>
              <a:cs typeface="Times New Roman" panose="02020603050405020304" pitchFamily="18" charset="0"/>
            </a:endParaRPr>
          </a:p>
        </p:txBody>
      </p:sp>
      <p:pic>
        <p:nvPicPr>
          <p:cNvPr id="4" name="知识拓展小.EPS" descr="id:2147487177;FounderCES"/>
          <p:cNvPicPr/>
          <p:nvPr/>
        </p:nvPicPr>
        <p:blipFill>
          <a:blip r:embed="rId2"/>
          <a:stretch>
            <a:fillRect/>
          </a:stretch>
        </p:blipFill>
        <p:spPr>
          <a:xfrm>
            <a:off x="622598" y="836712"/>
            <a:ext cx="2088232" cy="410579"/>
          </a:xfrm>
          <a:prstGeom prst="rect">
            <a:avLst/>
          </a:prstGeom>
        </p:spPr>
      </p:pic>
    </p:spTree>
    <p:extLst>
      <p:ext uri="{BB962C8B-B14F-4D97-AF65-F5344CB8AC3E}">
        <p14:creationId xmlns:p14="http://schemas.microsoft.com/office/powerpoint/2010/main" val="1561342404"/>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易混辨析.eps" descr="id:2147488081;FounderCES"/>
          <p:cNvPicPr/>
          <p:nvPr/>
        </p:nvPicPr>
        <p:blipFill>
          <a:blip r:embed="rId2"/>
          <a:stretch>
            <a:fillRect/>
          </a:stretch>
        </p:blipFill>
        <p:spPr>
          <a:xfrm>
            <a:off x="428381" y="871216"/>
            <a:ext cx="1931035" cy="449580"/>
          </a:xfrm>
          <a:prstGeom prst="rect">
            <a:avLst/>
          </a:prstGeom>
        </p:spPr>
      </p:pic>
      <p:sp>
        <p:nvSpPr>
          <p:cNvPr id="4" name="内容占位符 3"/>
          <p:cNvSpPr>
            <a:spLocks noGrp="1"/>
          </p:cNvSpPr>
          <p:nvPr>
            <p:ph idx="1"/>
          </p:nvPr>
        </p:nvSpPr>
        <p:spPr>
          <a:xfrm>
            <a:off x="360854" y="764704"/>
            <a:ext cx="11485848" cy="579967"/>
          </a:xfrm>
        </p:spPr>
        <p:txBody>
          <a:bodyPr/>
          <a:lstStyle/>
          <a:p>
            <a:pPr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take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part in/join/join in/join sb in doing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sth/attend</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2" name="表格 1"/>
          <p:cNvGraphicFramePr>
            <a:graphicFrameLocks noGrp="1"/>
          </p:cNvGraphicFramePr>
          <p:nvPr>
            <p:extLst>
              <p:ext uri="{D42A27DB-BD31-4B8C-83A1-F6EECF244321}">
                <p14:modId xmlns:p14="http://schemas.microsoft.com/office/powerpoint/2010/main" val="2648868772"/>
              </p:ext>
            </p:extLst>
          </p:nvPr>
        </p:nvGraphicFramePr>
        <p:xfrm>
          <a:off x="428380" y="1556792"/>
          <a:ext cx="11418321" cy="4526138"/>
        </p:xfrm>
        <a:graphic>
          <a:graphicData uri="http://schemas.openxmlformats.org/drawingml/2006/table">
            <a:tbl>
              <a:tblPr firstRow="1" firstCol="1" bandRow="1"/>
              <a:tblGrid>
                <a:gridCol w="2930522">
                  <a:extLst>
                    <a:ext uri="{9D8B030D-6E8A-4147-A177-3AD203B41FA5}">
                      <a16:colId xmlns:a16="http://schemas.microsoft.com/office/drawing/2014/main" val="854395820"/>
                    </a:ext>
                  </a:extLst>
                </a:gridCol>
                <a:gridCol w="8487799">
                  <a:extLst>
                    <a:ext uri="{9D8B030D-6E8A-4147-A177-3AD203B41FA5}">
                      <a16:colId xmlns:a16="http://schemas.microsoft.com/office/drawing/2014/main" val="4144640699"/>
                    </a:ext>
                  </a:extLst>
                </a:gridCol>
              </a:tblGrid>
              <a:tr h="502885">
                <a:tc>
                  <a:txBody>
                    <a:bodyPr/>
                    <a:lstStyle/>
                    <a:p>
                      <a:pPr algn="ctr" hangingPunct="0">
                        <a:lnSpc>
                          <a:spcPct val="150000"/>
                        </a:lnSpc>
                        <a:spcAft>
                          <a:spcPts val="0"/>
                        </a:spcAft>
                      </a:pPr>
                      <a:r>
                        <a:rPr lang="zh-CN" sz="22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单词或短语</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CFA3B3"/>
                      </a:solidFill>
                      <a:prstDash val="solid"/>
                      <a:round/>
                      <a:headEnd type="none" w="med" len="med"/>
                      <a:tailEnd type="none" w="med" len="med"/>
                    </a:lnL>
                    <a:lnR w="12700" cap="flat" cmpd="sng" algn="ctr">
                      <a:solidFill>
                        <a:srgbClr val="CFA3B3"/>
                      </a:solidFill>
                      <a:prstDash val="solid"/>
                      <a:round/>
                      <a:headEnd type="none" w="med" len="med"/>
                      <a:tailEnd type="none" w="med" len="med"/>
                    </a:lnR>
                    <a:lnT w="12700" cap="flat" cmpd="sng" algn="ctr">
                      <a:solidFill>
                        <a:srgbClr val="CFA3B3"/>
                      </a:solidFill>
                      <a:prstDash val="solid"/>
                      <a:round/>
                      <a:headEnd type="none" w="med" len="med"/>
                      <a:tailEnd type="none" w="med" len="med"/>
                    </a:lnT>
                    <a:lnB w="12700" cap="flat" cmpd="sng" algn="ctr">
                      <a:solidFill>
                        <a:srgbClr val="CFA3B3"/>
                      </a:solidFill>
                      <a:prstDash val="solid"/>
                      <a:round/>
                      <a:headEnd type="none" w="med" len="med"/>
                      <a:tailEnd type="none" w="med" len="med"/>
                    </a:lnB>
                    <a:solidFill>
                      <a:srgbClr val="FBC9BC"/>
                    </a:solidFill>
                  </a:tcPr>
                </a:tc>
                <a:tc>
                  <a:txBody>
                    <a:bodyPr/>
                    <a:lstStyle/>
                    <a:p>
                      <a:pPr algn="ctr" hangingPunct="0">
                        <a:lnSpc>
                          <a:spcPct val="150000"/>
                        </a:lnSpc>
                        <a:spcAft>
                          <a:spcPts val="0"/>
                        </a:spcAft>
                      </a:pPr>
                      <a:r>
                        <a:rPr lang="zh-CN" sz="22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含义</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1114" marR="61114" marT="0" marB="0" anchor="ctr">
                    <a:lnL w="12700" cap="flat" cmpd="sng" algn="ctr">
                      <a:solidFill>
                        <a:srgbClr val="CFA3B3"/>
                      </a:solidFill>
                      <a:prstDash val="solid"/>
                      <a:round/>
                      <a:headEnd type="none" w="med" len="med"/>
                      <a:tailEnd type="none" w="med" len="med"/>
                    </a:lnL>
                    <a:lnR w="12700" cap="flat" cmpd="sng" algn="ctr">
                      <a:solidFill>
                        <a:srgbClr val="CFA3B3"/>
                      </a:solidFill>
                      <a:prstDash val="solid"/>
                      <a:round/>
                      <a:headEnd type="none" w="med" len="med"/>
                      <a:tailEnd type="none" w="med" len="med"/>
                    </a:lnR>
                    <a:lnT w="12700" cap="flat" cmpd="sng" algn="ctr">
                      <a:solidFill>
                        <a:srgbClr val="CFA3B3"/>
                      </a:solidFill>
                      <a:prstDash val="solid"/>
                      <a:round/>
                      <a:headEnd type="none" w="med" len="med"/>
                      <a:tailEnd type="none" w="med" len="med"/>
                    </a:lnT>
                    <a:lnB w="12700" cap="flat" cmpd="sng" algn="ctr">
                      <a:solidFill>
                        <a:srgbClr val="CFA3B3"/>
                      </a:solidFill>
                      <a:prstDash val="solid"/>
                      <a:round/>
                      <a:headEnd type="none" w="med" len="med"/>
                      <a:tailEnd type="none" w="med" len="med"/>
                    </a:lnB>
                    <a:solidFill>
                      <a:srgbClr val="FBC9BC"/>
                    </a:solidFill>
                  </a:tcPr>
                </a:tc>
                <a:extLst>
                  <a:ext uri="{0D108BD9-81ED-4DB2-BD59-A6C34878D82A}">
                    <a16:rowId xmlns:a16="http://schemas.microsoft.com/office/drawing/2014/main" val="1287886608"/>
                  </a:ext>
                </a:extLst>
              </a:tr>
              <a:tr h="1005769">
                <a:tc>
                  <a:txBody>
                    <a:bodyPr/>
                    <a:lstStyle/>
                    <a:p>
                      <a:pPr algn="ctr" hangingPunct="0">
                        <a:lnSpc>
                          <a:spcPct val="150000"/>
                        </a:lnSpc>
                        <a:spcAft>
                          <a:spcPts val="0"/>
                        </a:spcAft>
                      </a:pP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take</a:t>
                      </a:r>
                      <a:r>
                        <a:rPr lang="en-US" sz="22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 </a:t>
                      </a:r>
                      <a:r>
                        <a:rPr lang="en-US" sz="22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partin</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CFA3B3"/>
                      </a:solidFill>
                      <a:prstDash val="solid"/>
                      <a:round/>
                      <a:headEnd type="none" w="med" len="med"/>
                      <a:tailEnd type="none" w="med" len="med"/>
                    </a:lnL>
                    <a:lnR w="12700" cap="flat" cmpd="sng" algn="ctr">
                      <a:solidFill>
                        <a:srgbClr val="CFA3B3"/>
                      </a:solidFill>
                      <a:prstDash val="solid"/>
                      <a:round/>
                      <a:headEnd type="none" w="med" len="med"/>
                      <a:tailEnd type="none" w="med" len="med"/>
                    </a:lnR>
                    <a:lnT w="12700" cap="flat" cmpd="sng" algn="ctr">
                      <a:solidFill>
                        <a:srgbClr val="CFA3B3"/>
                      </a:solidFill>
                      <a:prstDash val="solid"/>
                      <a:round/>
                      <a:headEnd type="none" w="med" len="med"/>
                      <a:tailEnd type="none" w="med" len="med"/>
                    </a:lnT>
                    <a:lnB w="12700" cap="flat" cmpd="sng" algn="ctr">
                      <a:solidFill>
                        <a:srgbClr val="CFA3B3"/>
                      </a:solidFill>
                      <a:prstDash val="solid"/>
                      <a:round/>
                      <a:headEnd type="none" w="med" len="med"/>
                      <a:tailEnd type="none" w="med" len="med"/>
                    </a:lnB>
                    <a:solidFill>
                      <a:srgbClr val="FBC9BC"/>
                    </a:solidFill>
                  </a:tcPr>
                </a:tc>
                <a:tc>
                  <a:txBody>
                    <a:bodyPr/>
                    <a:lstStyle/>
                    <a:p>
                      <a:pPr algn="l" hangingPunct="0">
                        <a:lnSpc>
                          <a:spcPct val="150000"/>
                        </a:lnSpc>
                        <a:spcAft>
                          <a:spcPts val="0"/>
                        </a:spcAft>
                      </a:pPr>
                      <a:r>
                        <a:rPr lang="zh-CN" sz="22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指参加群众性的活动、会议等并在其中发挥作用。</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1114" marR="61114" marT="0" marB="0" anchor="ctr">
                    <a:lnL w="12700" cap="flat" cmpd="sng" algn="ctr">
                      <a:solidFill>
                        <a:srgbClr val="CFA3B3"/>
                      </a:solidFill>
                      <a:prstDash val="solid"/>
                      <a:round/>
                      <a:headEnd type="none" w="med" len="med"/>
                      <a:tailEnd type="none" w="med" len="med"/>
                    </a:lnL>
                    <a:lnR w="12700" cap="flat" cmpd="sng" algn="ctr">
                      <a:solidFill>
                        <a:srgbClr val="CFA3B3"/>
                      </a:solidFill>
                      <a:prstDash val="solid"/>
                      <a:round/>
                      <a:headEnd type="none" w="med" len="med"/>
                      <a:tailEnd type="none" w="med" len="med"/>
                    </a:lnR>
                    <a:lnT w="12700" cap="flat" cmpd="sng" algn="ctr">
                      <a:solidFill>
                        <a:srgbClr val="CFA3B3"/>
                      </a:solidFill>
                      <a:prstDash val="solid"/>
                      <a:round/>
                      <a:headEnd type="none" w="med" len="med"/>
                      <a:tailEnd type="none" w="med" len="med"/>
                    </a:lnT>
                    <a:lnB w="12700" cap="flat" cmpd="sng" algn="ctr">
                      <a:solidFill>
                        <a:srgbClr val="CFA3B3"/>
                      </a:solidFill>
                      <a:prstDash val="solid"/>
                      <a:round/>
                      <a:headEnd type="none" w="med" len="med"/>
                      <a:tailEnd type="none" w="med" len="med"/>
                    </a:lnB>
                  </a:tcPr>
                </a:tc>
                <a:extLst>
                  <a:ext uri="{0D108BD9-81ED-4DB2-BD59-A6C34878D82A}">
                    <a16:rowId xmlns:a16="http://schemas.microsoft.com/office/drawing/2014/main" val="1088541409"/>
                  </a:ext>
                </a:extLst>
              </a:tr>
              <a:tr h="502885">
                <a:tc>
                  <a:txBody>
                    <a:bodyPr/>
                    <a:lstStyle/>
                    <a:p>
                      <a:pPr algn="ctr" hangingPunct="0">
                        <a:lnSpc>
                          <a:spcPct val="150000"/>
                        </a:lnSpc>
                        <a:spcAft>
                          <a:spcPts val="0"/>
                        </a:spcAft>
                      </a:pP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join</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CFA3B3"/>
                      </a:solidFill>
                      <a:prstDash val="solid"/>
                      <a:round/>
                      <a:headEnd type="none" w="med" len="med"/>
                      <a:tailEnd type="none" w="med" len="med"/>
                    </a:lnL>
                    <a:lnR w="12700" cap="flat" cmpd="sng" algn="ctr">
                      <a:solidFill>
                        <a:srgbClr val="CFA3B3"/>
                      </a:solidFill>
                      <a:prstDash val="solid"/>
                      <a:round/>
                      <a:headEnd type="none" w="med" len="med"/>
                      <a:tailEnd type="none" w="med" len="med"/>
                    </a:lnR>
                    <a:lnT w="12700" cap="flat" cmpd="sng" algn="ctr">
                      <a:solidFill>
                        <a:srgbClr val="CFA3B3"/>
                      </a:solidFill>
                      <a:prstDash val="solid"/>
                      <a:round/>
                      <a:headEnd type="none" w="med" len="med"/>
                      <a:tailEnd type="none" w="med" len="med"/>
                    </a:lnT>
                    <a:lnB w="12700" cap="flat" cmpd="sng" algn="ctr">
                      <a:solidFill>
                        <a:srgbClr val="CFA3B3"/>
                      </a:solidFill>
                      <a:prstDash val="solid"/>
                      <a:round/>
                      <a:headEnd type="none" w="med" len="med"/>
                      <a:tailEnd type="none" w="med" len="med"/>
                    </a:lnB>
                    <a:solidFill>
                      <a:srgbClr val="FBC9BC"/>
                    </a:solidFill>
                  </a:tcPr>
                </a:tc>
                <a:tc>
                  <a:txBody>
                    <a:bodyPr/>
                    <a:lstStyle/>
                    <a:p>
                      <a:pPr algn="l" hangingPunct="0">
                        <a:lnSpc>
                          <a:spcPct val="150000"/>
                        </a:lnSpc>
                        <a:spcAft>
                          <a:spcPts val="0"/>
                        </a:spcAft>
                      </a:pPr>
                      <a:r>
                        <a:rPr lang="zh-CN" sz="22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指加入党派、组织、团体</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成为其中一员。</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1114" marR="61114" marT="0" marB="0" anchor="ctr">
                    <a:lnL w="12700" cap="flat" cmpd="sng" algn="ctr">
                      <a:solidFill>
                        <a:srgbClr val="CFA3B3"/>
                      </a:solidFill>
                      <a:prstDash val="solid"/>
                      <a:round/>
                      <a:headEnd type="none" w="med" len="med"/>
                      <a:tailEnd type="none" w="med" len="med"/>
                    </a:lnL>
                    <a:lnR w="12700" cap="flat" cmpd="sng" algn="ctr">
                      <a:solidFill>
                        <a:srgbClr val="CFA3B3"/>
                      </a:solidFill>
                      <a:prstDash val="solid"/>
                      <a:round/>
                      <a:headEnd type="none" w="med" len="med"/>
                      <a:tailEnd type="none" w="med" len="med"/>
                    </a:lnR>
                    <a:lnT w="12700" cap="flat" cmpd="sng" algn="ctr">
                      <a:solidFill>
                        <a:srgbClr val="CFA3B3"/>
                      </a:solidFill>
                      <a:prstDash val="solid"/>
                      <a:round/>
                      <a:headEnd type="none" w="med" len="med"/>
                      <a:tailEnd type="none" w="med" len="med"/>
                    </a:lnT>
                    <a:lnB w="12700" cap="flat" cmpd="sng" algn="ctr">
                      <a:solidFill>
                        <a:srgbClr val="CFA3B3"/>
                      </a:solidFill>
                      <a:prstDash val="solid"/>
                      <a:round/>
                      <a:headEnd type="none" w="med" len="med"/>
                      <a:tailEnd type="none" w="med" len="med"/>
                    </a:lnB>
                  </a:tcPr>
                </a:tc>
                <a:extLst>
                  <a:ext uri="{0D108BD9-81ED-4DB2-BD59-A6C34878D82A}">
                    <a16:rowId xmlns:a16="http://schemas.microsoft.com/office/drawing/2014/main" val="4011337458"/>
                  </a:ext>
                </a:extLst>
              </a:tr>
              <a:tr h="502885">
                <a:tc>
                  <a:txBody>
                    <a:bodyPr/>
                    <a:lstStyle/>
                    <a:p>
                      <a:pPr algn="ctr" hangingPunct="0">
                        <a:lnSpc>
                          <a:spcPct val="150000"/>
                        </a:lnSpc>
                        <a:spcAft>
                          <a:spcPts val="0"/>
                        </a:spcAft>
                      </a:pP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join</a:t>
                      </a:r>
                      <a:r>
                        <a:rPr lang="en-US" sz="22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 </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in</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CFA3B3"/>
                      </a:solidFill>
                      <a:prstDash val="solid"/>
                      <a:round/>
                      <a:headEnd type="none" w="med" len="med"/>
                      <a:tailEnd type="none" w="med" len="med"/>
                    </a:lnL>
                    <a:lnR w="12700" cap="flat" cmpd="sng" algn="ctr">
                      <a:solidFill>
                        <a:srgbClr val="CFA3B3"/>
                      </a:solidFill>
                      <a:prstDash val="solid"/>
                      <a:round/>
                      <a:headEnd type="none" w="med" len="med"/>
                      <a:tailEnd type="none" w="med" len="med"/>
                    </a:lnR>
                    <a:lnT w="12700" cap="flat" cmpd="sng" algn="ctr">
                      <a:solidFill>
                        <a:srgbClr val="CFA3B3"/>
                      </a:solidFill>
                      <a:prstDash val="solid"/>
                      <a:round/>
                      <a:headEnd type="none" w="med" len="med"/>
                      <a:tailEnd type="none" w="med" len="med"/>
                    </a:lnT>
                    <a:lnB w="12700" cap="flat" cmpd="sng" algn="ctr">
                      <a:solidFill>
                        <a:srgbClr val="CFA3B3"/>
                      </a:solidFill>
                      <a:prstDash val="solid"/>
                      <a:round/>
                      <a:headEnd type="none" w="med" len="med"/>
                      <a:tailEnd type="none" w="med" len="med"/>
                    </a:lnB>
                    <a:solidFill>
                      <a:srgbClr val="FBC9BC"/>
                    </a:solidFill>
                  </a:tcPr>
                </a:tc>
                <a:tc>
                  <a:txBody>
                    <a:bodyPr/>
                    <a:lstStyle/>
                    <a:p>
                      <a:pPr algn="l" hangingPunct="0">
                        <a:lnSpc>
                          <a:spcPct val="150000"/>
                        </a:lnSpc>
                        <a:spcAft>
                          <a:spcPts val="0"/>
                        </a:spcAft>
                      </a:pPr>
                      <a:r>
                        <a:rPr lang="zh-CN" sz="22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指参加一些大规模活动</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如球赛、游戏等。</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1114" marR="61114" marT="0" marB="0" anchor="ctr">
                    <a:lnL w="12700" cap="flat" cmpd="sng" algn="ctr">
                      <a:solidFill>
                        <a:srgbClr val="CFA3B3"/>
                      </a:solidFill>
                      <a:prstDash val="solid"/>
                      <a:round/>
                      <a:headEnd type="none" w="med" len="med"/>
                      <a:tailEnd type="none" w="med" len="med"/>
                    </a:lnL>
                    <a:lnR w="12700" cap="flat" cmpd="sng" algn="ctr">
                      <a:solidFill>
                        <a:srgbClr val="CFA3B3"/>
                      </a:solidFill>
                      <a:prstDash val="solid"/>
                      <a:round/>
                      <a:headEnd type="none" w="med" len="med"/>
                      <a:tailEnd type="none" w="med" len="med"/>
                    </a:lnR>
                    <a:lnT w="12700" cap="flat" cmpd="sng" algn="ctr">
                      <a:solidFill>
                        <a:srgbClr val="CFA3B3"/>
                      </a:solidFill>
                      <a:prstDash val="solid"/>
                      <a:round/>
                      <a:headEnd type="none" w="med" len="med"/>
                      <a:tailEnd type="none" w="med" len="med"/>
                    </a:lnT>
                    <a:lnB w="12700" cap="flat" cmpd="sng" algn="ctr">
                      <a:solidFill>
                        <a:srgbClr val="CFA3B3"/>
                      </a:solidFill>
                      <a:prstDash val="solid"/>
                      <a:round/>
                      <a:headEnd type="none" w="med" len="med"/>
                      <a:tailEnd type="none" w="med" len="med"/>
                    </a:lnB>
                  </a:tcPr>
                </a:tc>
                <a:extLst>
                  <a:ext uri="{0D108BD9-81ED-4DB2-BD59-A6C34878D82A}">
                    <a16:rowId xmlns:a16="http://schemas.microsoft.com/office/drawing/2014/main" val="4247998876"/>
                  </a:ext>
                </a:extLst>
              </a:tr>
              <a:tr h="1005769">
                <a:tc>
                  <a:txBody>
                    <a:bodyPr/>
                    <a:lstStyle/>
                    <a:p>
                      <a:pPr algn="ctr" hangingPunct="0">
                        <a:lnSpc>
                          <a:spcPct val="150000"/>
                        </a:lnSpc>
                        <a:spcAft>
                          <a:spcPts val="0"/>
                        </a:spcAft>
                      </a:pP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join</a:t>
                      </a:r>
                      <a:r>
                        <a:rPr lang="en-US" sz="22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 </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sb/sth</a:t>
                      </a:r>
                      <a:r>
                        <a:rPr lang="en-US" sz="22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 </a:t>
                      </a:r>
                      <a:r>
                        <a:rPr lang="en-US" sz="22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in</a:t>
                      </a:r>
                      <a:r>
                        <a:rPr lang="en-US" sz="2200" b="1" smtClean="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 </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doing</a:t>
                      </a:r>
                      <a:r>
                        <a:rPr lang="en-US" sz="22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 </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sth</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CFA3B3"/>
                      </a:solidFill>
                      <a:prstDash val="solid"/>
                      <a:round/>
                      <a:headEnd type="none" w="med" len="med"/>
                      <a:tailEnd type="none" w="med" len="med"/>
                    </a:lnL>
                    <a:lnR w="12700" cap="flat" cmpd="sng" algn="ctr">
                      <a:solidFill>
                        <a:srgbClr val="CFA3B3"/>
                      </a:solidFill>
                      <a:prstDash val="solid"/>
                      <a:round/>
                      <a:headEnd type="none" w="med" len="med"/>
                      <a:tailEnd type="none" w="med" len="med"/>
                    </a:lnR>
                    <a:lnT w="12700" cap="flat" cmpd="sng" algn="ctr">
                      <a:solidFill>
                        <a:srgbClr val="CFA3B3"/>
                      </a:solidFill>
                      <a:prstDash val="solid"/>
                      <a:round/>
                      <a:headEnd type="none" w="med" len="med"/>
                      <a:tailEnd type="none" w="med" len="med"/>
                    </a:lnT>
                    <a:lnB w="12700" cap="flat" cmpd="sng" algn="ctr">
                      <a:solidFill>
                        <a:srgbClr val="CFA3B3"/>
                      </a:solidFill>
                      <a:prstDash val="solid"/>
                      <a:round/>
                      <a:headEnd type="none" w="med" len="med"/>
                      <a:tailEnd type="none" w="med" len="med"/>
                    </a:lnB>
                    <a:solidFill>
                      <a:srgbClr val="FBC9BC"/>
                    </a:solidFill>
                  </a:tcPr>
                </a:tc>
                <a:tc>
                  <a:txBody>
                    <a:bodyPr/>
                    <a:lstStyle/>
                    <a:p>
                      <a:pPr algn="l" hangingPunct="0">
                        <a:lnSpc>
                          <a:spcPct val="150000"/>
                        </a:lnSpc>
                        <a:spcAft>
                          <a:spcPts val="0"/>
                        </a:spcAft>
                      </a:pPr>
                      <a:r>
                        <a:rPr lang="zh-CN" sz="22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指和某人一起做某事</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join</a:t>
                      </a:r>
                      <a:r>
                        <a:rPr lang="zh-CN" sz="22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的宾语可以是人</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也可以是组织、团体。</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1114" marR="61114" marT="0" marB="0" anchor="ctr">
                    <a:lnL w="12700" cap="flat" cmpd="sng" algn="ctr">
                      <a:solidFill>
                        <a:srgbClr val="CFA3B3"/>
                      </a:solidFill>
                      <a:prstDash val="solid"/>
                      <a:round/>
                      <a:headEnd type="none" w="med" len="med"/>
                      <a:tailEnd type="none" w="med" len="med"/>
                    </a:lnL>
                    <a:lnR w="12700" cap="flat" cmpd="sng" algn="ctr">
                      <a:solidFill>
                        <a:srgbClr val="CFA3B3"/>
                      </a:solidFill>
                      <a:prstDash val="solid"/>
                      <a:round/>
                      <a:headEnd type="none" w="med" len="med"/>
                      <a:tailEnd type="none" w="med" len="med"/>
                    </a:lnR>
                    <a:lnT w="12700" cap="flat" cmpd="sng" algn="ctr">
                      <a:solidFill>
                        <a:srgbClr val="CFA3B3"/>
                      </a:solidFill>
                      <a:prstDash val="solid"/>
                      <a:round/>
                      <a:headEnd type="none" w="med" len="med"/>
                      <a:tailEnd type="none" w="med" len="med"/>
                    </a:lnT>
                    <a:lnB w="12700" cap="flat" cmpd="sng" algn="ctr">
                      <a:solidFill>
                        <a:srgbClr val="CFA3B3"/>
                      </a:solidFill>
                      <a:prstDash val="solid"/>
                      <a:round/>
                      <a:headEnd type="none" w="med" len="med"/>
                      <a:tailEnd type="none" w="med" len="med"/>
                    </a:lnB>
                  </a:tcPr>
                </a:tc>
                <a:extLst>
                  <a:ext uri="{0D108BD9-81ED-4DB2-BD59-A6C34878D82A}">
                    <a16:rowId xmlns:a16="http://schemas.microsoft.com/office/drawing/2014/main" val="779869852"/>
                  </a:ext>
                </a:extLst>
              </a:tr>
              <a:tr h="1005769">
                <a:tc>
                  <a:txBody>
                    <a:bodyPr/>
                    <a:lstStyle/>
                    <a:p>
                      <a:pPr algn="ctr" hangingPunct="0">
                        <a:lnSpc>
                          <a:spcPct val="150000"/>
                        </a:lnSpc>
                        <a:spcAft>
                          <a:spcPts val="0"/>
                        </a:spcAft>
                      </a:pP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attend</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CFA3B3"/>
                      </a:solidFill>
                      <a:prstDash val="solid"/>
                      <a:round/>
                      <a:headEnd type="none" w="med" len="med"/>
                      <a:tailEnd type="none" w="med" len="med"/>
                    </a:lnL>
                    <a:lnR w="12700" cap="flat" cmpd="sng" algn="ctr">
                      <a:solidFill>
                        <a:srgbClr val="CFA3B3"/>
                      </a:solidFill>
                      <a:prstDash val="solid"/>
                      <a:round/>
                      <a:headEnd type="none" w="med" len="med"/>
                      <a:tailEnd type="none" w="med" len="med"/>
                    </a:lnR>
                    <a:lnT w="12700" cap="flat" cmpd="sng" algn="ctr">
                      <a:solidFill>
                        <a:srgbClr val="CFA3B3"/>
                      </a:solidFill>
                      <a:prstDash val="solid"/>
                      <a:round/>
                      <a:headEnd type="none" w="med" len="med"/>
                      <a:tailEnd type="none" w="med" len="med"/>
                    </a:lnT>
                    <a:lnB w="12700" cap="flat" cmpd="sng" algn="ctr">
                      <a:solidFill>
                        <a:srgbClr val="CFA3B3"/>
                      </a:solidFill>
                      <a:prstDash val="solid"/>
                      <a:round/>
                      <a:headEnd type="none" w="med" len="med"/>
                      <a:tailEnd type="none" w="med" len="med"/>
                    </a:lnB>
                    <a:solidFill>
                      <a:srgbClr val="FBC9BC"/>
                    </a:solidFill>
                  </a:tcPr>
                </a:tc>
                <a:tc>
                  <a:txBody>
                    <a:bodyPr/>
                    <a:lstStyle/>
                    <a:p>
                      <a:pPr algn="l" hangingPunct="0">
                        <a:lnSpc>
                          <a:spcPct val="150000"/>
                        </a:lnSpc>
                        <a:spcAft>
                          <a:spcPts val="0"/>
                        </a:spcAft>
                      </a:pPr>
                      <a:r>
                        <a:rPr lang="zh-CN" sz="22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多指参加大型的集会活动</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如会议、婚礼、典礼、报告、上学等。另外还有</a:t>
                      </a:r>
                      <a:r>
                        <a:rPr lang="en-US" sz="2200" b="1">
                          <a:solidFill>
                            <a:srgbClr val="000000"/>
                          </a:solidFill>
                          <a:effectLst/>
                          <a:latin typeface="楷体" panose="02010609060101010101" pitchFamily="49" charset="-122"/>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照顾</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照料</a:t>
                      </a:r>
                      <a:r>
                        <a:rPr lang="en-US" sz="2200" b="1">
                          <a:solidFill>
                            <a:srgbClr val="000000"/>
                          </a:solidFill>
                          <a:effectLst/>
                          <a:latin typeface="楷体" panose="02010609060101010101" pitchFamily="49" charset="-122"/>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之意。</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1114" marR="61114" marT="0" marB="0" anchor="ctr">
                    <a:lnL w="12700" cap="flat" cmpd="sng" algn="ctr">
                      <a:solidFill>
                        <a:srgbClr val="CFA3B3"/>
                      </a:solidFill>
                      <a:prstDash val="solid"/>
                      <a:round/>
                      <a:headEnd type="none" w="med" len="med"/>
                      <a:tailEnd type="none" w="med" len="med"/>
                    </a:lnL>
                    <a:lnR w="12700" cap="flat" cmpd="sng" algn="ctr">
                      <a:solidFill>
                        <a:srgbClr val="CFA3B3"/>
                      </a:solidFill>
                      <a:prstDash val="solid"/>
                      <a:round/>
                      <a:headEnd type="none" w="med" len="med"/>
                      <a:tailEnd type="none" w="med" len="med"/>
                    </a:lnR>
                    <a:lnT w="12700" cap="flat" cmpd="sng" algn="ctr">
                      <a:solidFill>
                        <a:srgbClr val="CFA3B3"/>
                      </a:solidFill>
                      <a:prstDash val="solid"/>
                      <a:round/>
                      <a:headEnd type="none" w="med" len="med"/>
                      <a:tailEnd type="none" w="med" len="med"/>
                    </a:lnT>
                    <a:lnB w="12700" cap="flat" cmpd="sng" algn="ctr">
                      <a:solidFill>
                        <a:srgbClr val="CFA3B3"/>
                      </a:solidFill>
                      <a:prstDash val="solid"/>
                      <a:round/>
                      <a:headEnd type="none" w="med" len="med"/>
                      <a:tailEnd type="none" w="med" len="med"/>
                    </a:lnB>
                  </a:tcPr>
                </a:tc>
                <a:extLst>
                  <a:ext uri="{0D108BD9-81ED-4DB2-BD59-A6C34878D82A}">
                    <a16:rowId xmlns:a16="http://schemas.microsoft.com/office/drawing/2014/main" val="2049263200"/>
                  </a:ext>
                </a:extLst>
              </a:tr>
            </a:tbl>
          </a:graphicData>
        </a:graphic>
      </p:graphicFrame>
    </p:spTree>
    <p:extLst>
      <p:ext uri="{BB962C8B-B14F-4D97-AF65-F5344CB8AC3E}">
        <p14:creationId xmlns:p14="http://schemas.microsoft.com/office/powerpoint/2010/main" val="3931489722"/>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内容占位符 8"/>
          <p:cNvSpPr>
            <a:spLocks noGrp="1"/>
          </p:cNvSpPr>
          <p:nvPr>
            <p:ph idx="1"/>
          </p:nvPr>
        </p:nvSpPr>
        <p:spPr>
          <a:xfrm>
            <a:off x="360854" y="746120"/>
            <a:ext cx="11485848" cy="2792239"/>
          </a:xfrm>
        </p:spPr>
        <p:txBody>
          <a:bodyPr/>
          <a:lstStyle/>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My</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sister</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joined</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league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last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month</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has</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decided</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take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part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activities</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help</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aged</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town</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as</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volunteer</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我姐姐上个月加入了这个联盟</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她决定作为志愿者参与去帮助城里的老年人的活动。</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Ten</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strong</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young</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Chinese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students</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are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required</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join</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boat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race</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十名年轻健壮的中国学生被要求参加划船比赛</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82124812"/>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XB4.eps" descr="id:2147488046;FounderCES"/>
          <p:cNvPicPr/>
          <p:nvPr/>
        </p:nvPicPr>
        <p:blipFill>
          <a:blip r:embed="rId2"/>
          <a:stretch>
            <a:fillRect/>
          </a:stretch>
        </p:blipFill>
        <p:spPr>
          <a:xfrm>
            <a:off x="365050" y="836712"/>
            <a:ext cx="2124710" cy="409575"/>
          </a:xfrm>
          <a:prstGeom prst="rect">
            <a:avLst/>
          </a:prstGeom>
        </p:spPr>
      </p:pic>
      <mc:AlternateContent xmlns:mc="http://schemas.openxmlformats.org/markup-compatibility/2006" xmlns:a14="http://schemas.microsoft.com/office/drawing/2010/main">
        <mc:Choice Requires="a14">
          <p:sp>
            <p:nvSpPr>
              <p:cNvPr id="5" name="圆角矩形 4"/>
              <p:cNvSpPr/>
              <p:nvPr/>
            </p:nvSpPr>
            <p:spPr bwMode="auto">
              <a:xfrm>
                <a:off x="360854" y="1412776"/>
                <a:ext cx="11494992" cy="2498455"/>
              </a:xfrm>
              <a:prstGeom prst="roundRect">
                <a:avLst>
                  <a:gd name="adj" fmla="val 12728"/>
                </a:avLst>
              </a:prstGeom>
              <a:solidFill>
                <a:srgbClr val="FEE2D1"/>
              </a:solidFill>
              <a:ln w="19050" algn="ctr">
                <a:noFill/>
                <a:miter lim="800000"/>
              </a:ln>
            </p:spPr>
            <p:txBody>
              <a:bodyPr vert="horz" wrap="square" lIns="91440" tIns="45720" rIns="91440" bIns="45720" numCol="1" rtlCol="0" anchor="ctr" anchorCtr="0" compatLnSpc="1">
                <a:spAutoFit/>
              </a:bodyPr>
              <a:lstStyle/>
              <a:p>
                <a:pPr algn="just">
                  <a:lnSpc>
                    <a:spcPct val="150000"/>
                  </a:lnSpc>
                  <a:spcAft>
                    <a:spcPts val="0"/>
                  </a:spcAft>
                </a:pPr>
                <a14:m>
                  <m:oMath xmlns:m="http://schemas.openxmlformats.org/officeDocument/2006/math">
                    <m:limLow>
                      <m:limLowPr>
                        <m:ctrlPr>
                          <a:rPr lang="zh-CN" altLang="zh-CN" sz="2400" i="1">
                            <a:solidFill>
                              <a:srgbClr val="F38928"/>
                            </a:solidFill>
                            <a:latin typeface="Cambria Math" panose="02040503050406030204" pitchFamily="18" charset="0"/>
                            <a:ea typeface="Cambria Math" panose="02040503050406030204" pitchFamily="18" charset="0"/>
                            <a:cs typeface="Times New Roman" panose="02020603050405020304" pitchFamily="18" charset="0"/>
                          </a:rPr>
                        </m:ctrlPr>
                      </m:limLowPr>
                      <m:e>
                        <m:bar>
                          <m:barPr>
                            <m:ctrlPr>
                              <a:rPr lang="zh-CN" altLang="zh-CN" sz="2400" i="1">
                                <a:solidFill>
                                  <a:srgbClr val="F38928"/>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sz="2400" i="1">
                                <a:solidFill>
                                  <a:srgbClr val="F38928"/>
                                </a:solidFill>
                                <a:latin typeface="Cambria Math" panose="02040503050406030204" pitchFamily="18" charset="0"/>
                                <a:cs typeface="Times New Roman" panose="02020603050405020304" pitchFamily="18" charset="0"/>
                              </a:rPr>
                              <m:t>𝐀𝐬𝐭𝐡𝐞𝐝𝐢𝐚𝐠𝐫𝐚𝐦𝐬𝐡𝐨𝐰𝐬</m:t>
                            </m:r>
                          </m:e>
                        </m:bar>
                      </m:e>
                      <m:lim>
                        <m:r>
                          <m:rPr>
                            <m:nor/>
                          </m:rPr>
                          <a:rPr lang="zh-CN" altLang="zh-CN" sz="2400">
                            <a:solidFill>
                              <a:srgbClr val="F38928"/>
                            </a:solidFill>
                            <a:latin typeface="楷体" panose="02010609060101010101" pitchFamily="49" charset="-122"/>
                            <a:ea typeface="楷体" panose="02010609060101010101" pitchFamily="49" charset="-122"/>
                            <a:cs typeface="Times New Roman" panose="02020603050405020304" pitchFamily="18" charset="0"/>
                          </a:rPr>
                          <m:t>非限制性定语从句</m:t>
                        </m:r>
                      </m:lim>
                    </m:limLow>
                  </m:oMath>
                </a14:m>
                <a:r>
                  <a:rPr lang="zh-CN" altLang="zh-CN" sz="2400">
                    <a:solidFill>
                      <a:srgbClr val="000000"/>
                    </a:solidFill>
                    <a:cs typeface="Times New Roman" panose="02020603050405020304" pitchFamily="18" charset="0"/>
                  </a:rPr>
                  <a:t>，</a:t>
                </a:r>
                <a:r>
                  <a:rPr lang="en-US" altLang="zh-CN" sz="2400">
                    <a:solidFill>
                      <a:srgbClr val="000000"/>
                    </a:solidFill>
                    <a:cs typeface="Times New Roman" panose="02020603050405020304" pitchFamily="18" charset="0"/>
                  </a:rPr>
                  <a:t>the</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percentage</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of</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those</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who</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felt</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that</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they</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needed</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to</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help</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protect</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the</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environment</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is</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as</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high</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as</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96</a:t>
                </a:r>
                <a:r>
                  <a:rPr lang="zh-CN" altLang="zh-CN" sz="2400">
                    <a:solidFill>
                      <a:srgbClr val="000000"/>
                    </a:solidFill>
                    <a:cs typeface="Times New Roman" panose="02020603050405020304" pitchFamily="18" charset="0"/>
                  </a:rPr>
                  <a:t>％</a:t>
                </a:r>
                <a:r>
                  <a:rPr lang="en-US" altLang="zh-CN" sz="2400">
                    <a:solidFill>
                      <a:srgbClr val="000000"/>
                    </a:solidFill>
                    <a:latin typeface="宋体" panose="02010600030101010101" pitchFamily="2" charset="-122"/>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如图所示</a:t>
                </a:r>
                <a:r>
                  <a:rPr lang="zh-CN" altLang="zh-CN" sz="24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那些认为他们需要帮助保护环境的人的比例高达</a:t>
                </a:r>
                <a:r>
                  <a:rPr lang="en-US" altLang="zh-CN" sz="2400">
                    <a:solidFill>
                      <a:srgbClr val="000000"/>
                    </a:solidFill>
                    <a:cs typeface="Times New Roman" panose="02020603050405020304" pitchFamily="18" charset="0"/>
                  </a:rPr>
                  <a:t>96</a:t>
                </a:r>
                <a:r>
                  <a:rPr lang="zh-CN" altLang="zh-CN" sz="2400">
                    <a:solidFill>
                      <a:srgbClr val="000000"/>
                    </a:solidFill>
                    <a:cs typeface="Times New Roman" panose="02020603050405020304" pitchFamily="18" charset="0"/>
                  </a:rPr>
                  <a:t>％</a:t>
                </a:r>
                <a:r>
                  <a:rPr lang="zh-CN" altLang="zh-CN" sz="2400" smtClean="0">
                    <a:solidFill>
                      <a:srgbClr val="000000"/>
                    </a:solidFill>
                    <a:ea typeface="楷体" panose="02010609060101010101" pitchFamily="49" charset="-122"/>
                    <a:cs typeface="Times New Roman" panose="02020603050405020304" pitchFamily="18" charset="0"/>
                  </a:rPr>
                  <a:t>。</a:t>
                </a:r>
                <a:endParaRPr lang="zh-CN" altLang="zh-CN" sz="1050">
                  <a:solidFill>
                    <a:srgbClr val="000000"/>
                  </a:solidFill>
                  <a:cs typeface="Times New Roman" panose="02020603050405020304" pitchFamily="18" charset="0"/>
                </a:endParaRPr>
              </a:p>
            </p:txBody>
          </p:sp>
        </mc:Choice>
        <mc:Fallback xmlns="">
          <p:sp>
            <p:nvSpPr>
              <p:cNvPr id="5" name="圆角矩形 4"/>
              <p:cNvSpPr>
                <a:spLocks noRot="1" noChangeAspect="1" noMove="1" noResize="1" noEditPoints="1" noAdjustHandles="1" noChangeArrowheads="1" noChangeShapeType="1" noTextEdit="1"/>
              </p:cNvSpPr>
              <p:nvPr/>
            </p:nvSpPr>
            <p:spPr bwMode="auto">
              <a:xfrm>
                <a:off x="360854" y="1412776"/>
                <a:ext cx="11494992" cy="2498455"/>
              </a:xfrm>
              <a:prstGeom prst="roundRect">
                <a:avLst>
                  <a:gd name="adj" fmla="val 12728"/>
                </a:avLst>
              </a:prstGeom>
              <a:blipFill>
                <a:blip r:embed="rId3"/>
                <a:stretch>
                  <a:fillRect/>
                </a:stretch>
              </a:blipFill>
              <a:ln w="19050" algn="ctr">
                <a:noFill/>
                <a:miter lim="800000"/>
              </a:ln>
            </p:spPr>
            <p:txBody>
              <a:bodyPr/>
              <a:lstStyle/>
              <a:p>
                <a:r>
                  <a:rPr lang="zh-CN" altLang="en-US">
                    <a:noFill/>
                  </a:rPr>
                  <a:t> </a:t>
                </a:r>
              </a:p>
            </p:txBody>
          </p:sp>
        </mc:Fallback>
      </mc:AlternateContent>
    </p:spTree>
    <p:extLst>
      <p:ext uri="{BB962C8B-B14F-4D97-AF65-F5344CB8AC3E}">
        <p14:creationId xmlns:p14="http://schemas.microsoft.com/office/powerpoint/2010/main" val="245071920"/>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3970318"/>
          </a:xfrm>
        </p:spPr>
        <p:txBody>
          <a:bodyPr/>
          <a:lstStyle/>
          <a:p>
            <a:pPr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as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diagram shows</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as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引导的非限制性定语从句，</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as</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用作关系代词代替整个句子，</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as</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意为</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正如，正像</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as</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引导的从句位置比较灵活，可以位于主句前面、中间或后面，一般有逗号与主句分开。如：</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As is expected</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they have finished the task ahead of time</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正像人们所预料的</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他们提前完成了任务。</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number of smokers</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as is reported</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has dropped by 17 percent in just one year</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据报道</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吸烟者的数量在短短一年内就下降了</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17</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11" name="TS13.eps" descr="id:2147488188;FounderCES"/>
          <p:cNvPicPr/>
          <p:nvPr/>
        </p:nvPicPr>
        <p:blipFill>
          <a:blip r:embed="rId2"/>
          <a:stretch>
            <a:fillRect/>
          </a:stretch>
        </p:blipFill>
        <p:spPr>
          <a:xfrm>
            <a:off x="436786" y="980728"/>
            <a:ext cx="977900" cy="331470"/>
          </a:xfrm>
          <a:prstGeom prst="rect">
            <a:avLst/>
          </a:prstGeom>
        </p:spPr>
      </p:pic>
    </p:spTree>
    <p:extLst>
      <p:ext uri="{BB962C8B-B14F-4D97-AF65-F5344CB8AC3E}">
        <p14:creationId xmlns:p14="http://schemas.microsoft.com/office/powerpoint/2010/main" val="3128739397"/>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圆角矩形 2"/>
          <p:cNvSpPr/>
          <p:nvPr/>
        </p:nvSpPr>
        <p:spPr bwMode="auto">
          <a:xfrm>
            <a:off x="360854" y="997980"/>
            <a:ext cx="11422984" cy="5476577"/>
          </a:xfrm>
          <a:prstGeom prst="roundRect">
            <a:avLst>
              <a:gd name="adj" fmla="val 5328"/>
            </a:avLst>
          </a:prstGeom>
          <a:solidFill>
            <a:srgbClr val="E6E1EF"/>
          </a:solidFill>
          <a:ln w="19050" algn="ctr">
            <a:noFill/>
            <a:miter lim="800000"/>
          </a:ln>
        </p:spPr>
        <p:txBody>
          <a:bodyPr vert="horz" wrap="square" lIns="91440" tIns="45720" rIns="91440" bIns="45720" numCol="1" rtlCol="0" anchor="ctr" anchorCtr="0" compatLnSpc="1">
            <a:spAutoFit/>
          </a:bodyPr>
          <a:lstStyle/>
          <a:p>
            <a:pPr algn="just">
              <a:lnSpc>
                <a:spcPct val="130000"/>
              </a:lnSpc>
              <a:spcAft>
                <a:spcPts val="0"/>
              </a:spcAft>
            </a:pPr>
            <a:r>
              <a:rPr lang="zh-CN" altLang="zh-CN" sz="2400">
                <a:solidFill>
                  <a:srgbClr val="000000"/>
                </a:solidFill>
                <a:cs typeface="Times New Roman" panose="02020603050405020304" pitchFamily="18" charset="0"/>
              </a:rPr>
              <a:t>常见的</a:t>
            </a:r>
            <a:r>
              <a:rPr lang="en-US" altLang="zh-CN" sz="2400">
                <a:solidFill>
                  <a:srgbClr val="000000"/>
                </a:solidFill>
                <a:cs typeface="Times New Roman" panose="02020603050405020304" pitchFamily="18" charset="0"/>
              </a:rPr>
              <a:t>as</a:t>
            </a:r>
            <a:r>
              <a:rPr lang="zh-CN" altLang="zh-CN" sz="2400">
                <a:solidFill>
                  <a:srgbClr val="000000"/>
                </a:solidFill>
                <a:cs typeface="Times New Roman" panose="02020603050405020304" pitchFamily="18" charset="0"/>
              </a:rPr>
              <a:t>引导的结构：</a:t>
            </a:r>
            <a:endParaRPr lang="zh-CN" altLang="zh-CN" sz="1050">
              <a:solidFill>
                <a:srgbClr val="000000"/>
              </a:solidFill>
              <a:cs typeface="Times New Roman" panose="02020603050405020304" pitchFamily="18" charset="0"/>
            </a:endParaRPr>
          </a:p>
          <a:p>
            <a:pPr algn="just">
              <a:lnSpc>
                <a:spcPct val="130000"/>
              </a:lnSpc>
              <a:spcAft>
                <a:spcPts val="0"/>
              </a:spcAft>
            </a:pPr>
            <a:r>
              <a:rPr lang="en-US" altLang="zh-CN" sz="2400">
                <a:solidFill>
                  <a:srgbClr val="000000"/>
                </a:solidFill>
                <a:cs typeface="Times New Roman" panose="02020603050405020304" pitchFamily="18" charset="0"/>
              </a:rPr>
              <a:t>as is well known </a:t>
            </a:r>
            <a:r>
              <a:rPr lang="zh-CN" altLang="zh-CN" sz="2400">
                <a:solidFill>
                  <a:srgbClr val="000000"/>
                </a:solidFill>
                <a:cs typeface="Times New Roman" panose="02020603050405020304" pitchFamily="18" charset="0"/>
              </a:rPr>
              <a:t>众所周知</a:t>
            </a:r>
            <a:endParaRPr lang="zh-CN" altLang="zh-CN" sz="1050">
              <a:solidFill>
                <a:srgbClr val="000000"/>
              </a:solidFill>
              <a:cs typeface="Times New Roman" panose="02020603050405020304" pitchFamily="18" charset="0"/>
            </a:endParaRPr>
          </a:p>
          <a:p>
            <a:pPr algn="just">
              <a:lnSpc>
                <a:spcPct val="130000"/>
              </a:lnSpc>
              <a:spcAft>
                <a:spcPts val="0"/>
              </a:spcAft>
            </a:pPr>
            <a:r>
              <a:rPr lang="en-US" altLang="zh-CN" sz="2400">
                <a:solidFill>
                  <a:srgbClr val="000000"/>
                </a:solidFill>
                <a:cs typeface="Times New Roman" panose="02020603050405020304" pitchFamily="18" charset="0"/>
              </a:rPr>
              <a:t>as is reported</a:t>
            </a:r>
            <a:r>
              <a:rPr lang="zh-CN" altLang="zh-CN" sz="2400">
                <a:solidFill>
                  <a:srgbClr val="000000"/>
                </a:solidFill>
                <a:cs typeface="Times New Roman" panose="02020603050405020304" pitchFamily="18" charset="0"/>
              </a:rPr>
              <a:t>正像所报道的那样</a:t>
            </a:r>
            <a:endParaRPr lang="zh-CN" altLang="zh-CN" sz="1050">
              <a:solidFill>
                <a:srgbClr val="000000"/>
              </a:solidFill>
              <a:cs typeface="Times New Roman" panose="02020603050405020304" pitchFamily="18" charset="0"/>
            </a:endParaRPr>
          </a:p>
          <a:p>
            <a:pPr algn="just">
              <a:lnSpc>
                <a:spcPct val="130000"/>
              </a:lnSpc>
              <a:spcAft>
                <a:spcPts val="0"/>
              </a:spcAft>
            </a:pPr>
            <a:r>
              <a:rPr lang="en-US" altLang="zh-CN" sz="2400">
                <a:solidFill>
                  <a:srgbClr val="000000"/>
                </a:solidFill>
                <a:cs typeface="Times New Roman" panose="02020603050405020304" pitchFamily="18" charset="0"/>
              </a:rPr>
              <a:t>as is often the case</a:t>
            </a:r>
            <a:r>
              <a:rPr lang="zh-CN" altLang="zh-CN" sz="2400">
                <a:solidFill>
                  <a:srgbClr val="000000"/>
                </a:solidFill>
                <a:cs typeface="Times New Roman" panose="02020603050405020304" pitchFamily="18" charset="0"/>
              </a:rPr>
              <a:t>情况常常如此</a:t>
            </a:r>
            <a:endParaRPr lang="zh-CN" altLang="zh-CN" sz="1050">
              <a:solidFill>
                <a:srgbClr val="000000"/>
              </a:solidFill>
              <a:cs typeface="Times New Roman" panose="02020603050405020304" pitchFamily="18" charset="0"/>
            </a:endParaRPr>
          </a:p>
          <a:p>
            <a:pPr algn="just">
              <a:lnSpc>
                <a:spcPct val="130000"/>
              </a:lnSpc>
              <a:spcAft>
                <a:spcPts val="0"/>
              </a:spcAft>
            </a:pPr>
            <a:r>
              <a:rPr lang="en-US" altLang="zh-CN" sz="2400">
                <a:solidFill>
                  <a:srgbClr val="000000"/>
                </a:solidFill>
                <a:cs typeface="Times New Roman" panose="02020603050405020304" pitchFamily="18" charset="0"/>
              </a:rPr>
              <a:t>as often happens</a:t>
            </a:r>
            <a:r>
              <a:rPr lang="zh-CN" altLang="zh-CN" sz="2400">
                <a:solidFill>
                  <a:srgbClr val="000000"/>
                </a:solidFill>
                <a:cs typeface="Times New Roman" panose="02020603050405020304" pitchFamily="18" charset="0"/>
              </a:rPr>
              <a:t>这种情况常常发生</a:t>
            </a:r>
            <a:endParaRPr lang="zh-CN" altLang="zh-CN" sz="1050">
              <a:solidFill>
                <a:srgbClr val="000000"/>
              </a:solidFill>
              <a:cs typeface="Times New Roman" panose="02020603050405020304" pitchFamily="18" charset="0"/>
            </a:endParaRPr>
          </a:p>
          <a:p>
            <a:pPr algn="just">
              <a:lnSpc>
                <a:spcPct val="130000"/>
              </a:lnSpc>
              <a:spcAft>
                <a:spcPts val="0"/>
              </a:spcAft>
            </a:pPr>
            <a:r>
              <a:rPr lang="en-US" altLang="zh-CN" sz="2400">
                <a:solidFill>
                  <a:srgbClr val="000000"/>
                </a:solidFill>
                <a:cs typeface="Times New Roman" panose="02020603050405020304" pitchFamily="18" charset="0"/>
              </a:rPr>
              <a:t>as has been said before</a:t>
            </a:r>
            <a:r>
              <a:rPr lang="zh-CN" altLang="zh-CN" sz="2400">
                <a:solidFill>
                  <a:srgbClr val="000000"/>
                </a:solidFill>
                <a:cs typeface="Times New Roman" panose="02020603050405020304" pitchFamily="18" charset="0"/>
              </a:rPr>
              <a:t>如前所述</a:t>
            </a:r>
            <a:endParaRPr lang="zh-CN" altLang="zh-CN" sz="1050">
              <a:solidFill>
                <a:srgbClr val="000000"/>
              </a:solidFill>
              <a:cs typeface="Times New Roman" panose="02020603050405020304" pitchFamily="18" charset="0"/>
            </a:endParaRPr>
          </a:p>
          <a:p>
            <a:pPr algn="just">
              <a:lnSpc>
                <a:spcPct val="130000"/>
              </a:lnSpc>
              <a:spcAft>
                <a:spcPts val="0"/>
              </a:spcAft>
            </a:pPr>
            <a:r>
              <a:rPr lang="en-US" altLang="zh-CN" sz="2400">
                <a:solidFill>
                  <a:srgbClr val="000000"/>
                </a:solidFill>
                <a:cs typeface="Times New Roman" panose="02020603050405020304" pitchFamily="18" charset="0"/>
              </a:rPr>
              <a:t>as is expected</a:t>
            </a:r>
            <a:r>
              <a:rPr lang="zh-CN" altLang="zh-CN" sz="2400">
                <a:solidFill>
                  <a:srgbClr val="000000"/>
                </a:solidFill>
                <a:cs typeface="Times New Roman" panose="02020603050405020304" pitchFamily="18" charset="0"/>
              </a:rPr>
              <a:t>正如预料的那样</a:t>
            </a:r>
            <a:endParaRPr lang="zh-CN" altLang="zh-CN" sz="1050">
              <a:solidFill>
                <a:srgbClr val="000000"/>
              </a:solidFill>
              <a:cs typeface="Times New Roman" panose="02020603050405020304" pitchFamily="18" charset="0"/>
            </a:endParaRPr>
          </a:p>
          <a:p>
            <a:pPr algn="just">
              <a:lnSpc>
                <a:spcPct val="130000"/>
              </a:lnSpc>
              <a:spcAft>
                <a:spcPts val="0"/>
              </a:spcAft>
            </a:pPr>
            <a:r>
              <a:rPr lang="en-US" altLang="zh-CN" sz="2400">
                <a:solidFill>
                  <a:srgbClr val="000000"/>
                </a:solidFill>
                <a:cs typeface="Times New Roman" panose="02020603050405020304" pitchFamily="18" charset="0"/>
              </a:rPr>
              <a:t>as I can remember </a:t>
            </a:r>
            <a:r>
              <a:rPr lang="zh-CN" altLang="zh-CN" sz="2400">
                <a:solidFill>
                  <a:srgbClr val="000000"/>
                </a:solidFill>
                <a:cs typeface="Times New Roman" panose="02020603050405020304" pitchFamily="18" charset="0"/>
              </a:rPr>
              <a:t>正如我所记得的那样</a:t>
            </a:r>
            <a:endParaRPr lang="zh-CN" altLang="zh-CN" sz="1050">
              <a:solidFill>
                <a:srgbClr val="000000"/>
              </a:solidFill>
              <a:cs typeface="Times New Roman" panose="02020603050405020304" pitchFamily="18" charset="0"/>
            </a:endParaRPr>
          </a:p>
          <a:p>
            <a:pPr algn="just">
              <a:lnSpc>
                <a:spcPct val="130000"/>
              </a:lnSpc>
              <a:spcAft>
                <a:spcPts val="0"/>
              </a:spcAft>
            </a:pPr>
            <a:r>
              <a:rPr lang="en-US" altLang="zh-CN" sz="2400">
                <a:solidFill>
                  <a:srgbClr val="000000"/>
                </a:solidFill>
                <a:cs typeface="Times New Roman" panose="02020603050405020304" pitchFamily="18" charset="0"/>
              </a:rPr>
              <a:t>as you see</a:t>
            </a:r>
            <a:r>
              <a:rPr lang="zh-CN" altLang="zh-CN" sz="2400">
                <a:solidFill>
                  <a:srgbClr val="000000"/>
                </a:solidFill>
                <a:cs typeface="Times New Roman" panose="02020603050405020304" pitchFamily="18" charset="0"/>
              </a:rPr>
              <a:t>这一点你明白</a:t>
            </a:r>
            <a:endParaRPr lang="zh-CN" altLang="zh-CN" sz="1050">
              <a:solidFill>
                <a:srgbClr val="000000"/>
              </a:solidFill>
              <a:cs typeface="Times New Roman" panose="02020603050405020304" pitchFamily="18" charset="0"/>
            </a:endParaRPr>
          </a:p>
          <a:p>
            <a:pPr algn="just">
              <a:lnSpc>
                <a:spcPct val="130000"/>
              </a:lnSpc>
              <a:spcAft>
                <a:spcPts val="0"/>
              </a:spcAft>
            </a:pPr>
            <a:r>
              <a:rPr lang="en-US" altLang="zh-CN" sz="2400">
                <a:solidFill>
                  <a:srgbClr val="000000"/>
                </a:solidFill>
                <a:cs typeface="Times New Roman" panose="02020603050405020304" pitchFamily="18" charset="0"/>
              </a:rPr>
              <a:t>as may be imagined </a:t>
            </a:r>
            <a:r>
              <a:rPr lang="zh-CN" altLang="zh-CN" sz="2400">
                <a:solidFill>
                  <a:srgbClr val="000000"/>
                </a:solidFill>
                <a:cs typeface="Times New Roman" panose="02020603050405020304" pitchFamily="18" charset="0"/>
              </a:rPr>
              <a:t>正如可以想象出来的那样</a:t>
            </a:r>
            <a:endParaRPr lang="zh-CN" altLang="zh-CN" sz="1050">
              <a:solidFill>
                <a:srgbClr val="000000"/>
              </a:solidFill>
              <a:cs typeface="Times New Roman" panose="02020603050405020304" pitchFamily="18" charset="0"/>
            </a:endParaRPr>
          </a:p>
          <a:p>
            <a:pPr algn="just">
              <a:lnSpc>
                <a:spcPct val="130000"/>
              </a:lnSpc>
              <a:spcAft>
                <a:spcPts val="0"/>
              </a:spcAft>
            </a:pPr>
            <a:r>
              <a:rPr lang="en-US" altLang="zh-CN" sz="2400">
                <a:solidFill>
                  <a:srgbClr val="000000"/>
                </a:solidFill>
                <a:cs typeface="Times New Roman" panose="02020603050405020304" pitchFamily="18" charset="0"/>
              </a:rPr>
              <a:t>as we all know </a:t>
            </a:r>
            <a:r>
              <a:rPr lang="zh-CN" altLang="zh-CN" sz="2400">
                <a:solidFill>
                  <a:srgbClr val="000000"/>
                </a:solidFill>
                <a:cs typeface="Times New Roman" panose="02020603050405020304" pitchFamily="18" charset="0"/>
              </a:rPr>
              <a:t>正如大家所知　</a:t>
            </a:r>
            <a:endParaRPr lang="zh-CN" altLang="zh-CN" sz="1050">
              <a:solidFill>
                <a:srgbClr val="000000"/>
              </a:solidFill>
              <a:cs typeface="Times New Roman" panose="02020603050405020304" pitchFamily="18" charset="0"/>
            </a:endParaRPr>
          </a:p>
        </p:txBody>
      </p:sp>
      <p:pic>
        <p:nvPicPr>
          <p:cNvPr id="4" name="知识拓展小.EPS" descr="id:2147487177;FounderCES"/>
          <p:cNvPicPr/>
          <p:nvPr/>
        </p:nvPicPr>
        <p:blipFill>
          <a:blip r:embed="rId2"/>
          <a:stretch>
            <a:fillRect/>
          </a:stretch>
        </p:blipFill>
        <p:spPr>
          <a:xfrm>
            <a:off x="622598" y="764704"/>
            <a:ext cx="2088232" cy="410579"/>
          </a:xfrm>
          <a:prstGeom prst="rect">
            <a:avLst/>
          </a:prstGeom>
        </p:spPr>
      </p:pic>
    </p:spTree>
    <p:extLst>
      <p:ext uri="{BB962C8B-B14F-4D97-AF65-F5344CB8AC3E}">
        <p14:creationId xmlns:p14="http://schemas.microsoft.com/office/powerpoint/2010/main" val="851213627"/>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内容占位符 5"/>
          <p:cNvSpPr>
            <a:spLocks noGrp="1"/>
          </p:cNvSpPr>
          <p:nvPr>
            <p:ph idx="1"/>
          </p:nvPr>
        </p:nvSpPr>
        <p:spPr>
          <a:xfrm>
            <a:off x="369998" y="764704"/>
            <a:ext cx="11485848" cy="2238241"/>
          </a:xfrm>
        </p:spPr>
        <p:txBody>
          <a:bodyPr/>
          <a:lstStyle/>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There is no simple answer</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as is often the case in science</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没有一个简单的答案</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就像在科学中经常发生的情况那样。</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As is known to everybody/As is well known</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moon travels round the Earth once every month</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众所周知</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月球每月绕地球一圈</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48390563"/>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2">
            <a:clrChange>
              <a:clrFrom>
                <a:srgbClr val="FFFFFF"/>
              </a:clrFrom>
              <a:clrTo>
                <a:srgbClr val="FFFFFF">
                  <a:alpha val="0"/>
                </a:srgbClr>
              </a:clrTo>
            </a:clrChange>
          </a:blip>
          <a:stretch>
            <a:fillRect/>
          </a:stretch>
        </p:blipFill>
        <p:spPr>
          <a:xfrm>
            <a:off x="3847922" y="501198"/>
            <a:ext cx="4322296" cy="547172"/>
          </a:xfrm>
          <a:prstGeom prst="rect">
            <a:avLst/>
          </a:prstGeom>
        </p:spPr>
      </p:pic>
      <p:sp>
        <p:nvSpPr>
          <p:cNvPr id="7" name="内容占位符 6"/>
          <p:cNvSpPr>
            <a:spLocks noGrp="1"/>
          </p:cNvSpPr>
          <p:nvPr>
            <p:ph idx="1"/>
          </p:nvPr>
        </p:nvSpPr>
        <p:spPr>
          <a:xfrm>
            <a:off x="360854" y="1414517"/>
            <a:ext cx="11485848" cy="2792239"/>
          </a:xfrm>
        </p:spPr>
        <p:txBody>
          <a:bodyPr/>
          <a:lstStyle/>
          <a:p>
            <a:pPr algn="ctr" hangingPunct="0">
              <a:spcAft>
                <a:spcPts val="0"/>
              </a:spcAft>
            </a:pPr>
            <a:r>
              <a:rPr lang="zh-CN" altLang="zh-CN" b="1">
                <a:solidFill>
                  <a:srgbClr val="68A88C"/>
                </a:solidFill>
                <a:latin typeface="Times New Roman" panose="02020603050405020304" pitchFamily="18" charset="0"/>
                <a:ea typeface="黑体" panose="02010609060101010101" pitchFamily="49" charset="-122"/>
                <a:cs typeface="Times New Roman" panose="02020603050405020304" pitchFamily="18" charset="0"/>
              </a:rPr>
              <a:t>动词</a:t>
            </a:r>
            <a:r>
              <a:rPr lang="en-US" altLang="zh-CN" b="1">
                <a:solidFill>
                  <a:srgbClr val="68A88C"/>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68A88C"/>
                </a:solidFill>
                <a:latin typeface="Times New Roman" panose="02020603050405020304" pitchFamily="18" charset="0"/>
                <a:ea typeface="宋体" panose="02010600030101010101" pitchFamily="2" charset="-122"/>
                <a:cs typeface="Times New Roman" panose="02020603050405020304" pitchFamily="18" charset="0"/>
              </a:rPr>
              <a:t>ing</a:t>
            </a:r>
            <a:r>
              <a:rPr lang="zh-CN" altLang="zh-CN" b="1">
                <a:solidFill>
                  <a:srgbClr val="68A88C"/>
                </a:solidFill>
                <a:latin typeface="Times New Roman" panose="02020603050405020304" pitchFamily="18" charset="0"/>
                <a:ea typeface="黑体" panose="02010609060101010101" pitchFamily="49" charset="-122"/>
                <a:cs typeface="Times New Roman" panose="02020603050405020304" pitchFamily="18" charset="0"/>
              </a:rPr>
              <a:t>形式和动词</a:t>
            </a:r>
            <a:r>
              <a:rPr lang="en-US" altLang="zh-CN" b="1">
                <a:solidFill>
                  <a:srgbClr val="68A88C"/>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68A88C"/>
                </a:solidFill>
                <a:latin typeface="Times New Roman" panose="02020603050405020304" pitchFamily="18" charset="0"/>
                <a:ea typeface="宋体" panose="02010600030101010101" pitchFamily="2" charset="-122"/>
                <a:cs typeface="Times New Roman" panose="02020603050405020304" pitchFamily="18" charset="0"/>
              </a:rPr>
              <a:t>ed</a:t>
            </a:r>
            <a:r>
              <a:rPr lang="zh-CN" altLang="zh-CN" b="1">
                <a:solidFill>
                  <a:srgbClr val="68A88C"/>
                </a:solidFill>
                <a:latin typeface="Times New Roman" panose="02020603050405020304" pitchFamily="18" charset="0"/>
                <a:ea typeface="黑体" panose="02010609060101010101" pitchFamily="49" charset="-122"/>
                <a:cs typeface="Times New Roman" panose="02020603050405020304" pitchFamily="18" charset="0"/>
              </a:rPr>
              <a:t>形式</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动词</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ing</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形式和动词</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ed</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形式在句中起形容词或副词的作用，可用作定语、状语、宾语补足语或表语。它们的区别在于：动词</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ing</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形式表示</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主动和进行</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，动词</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ed</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形式表示</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被动和完成</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不及物动词的过去分词不表示被动</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只表示完成</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）。它们可以有自己的状语、宾语或逻辑主语等</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6898832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2238241"/>
          </a:xfrm>
        </p:spPr>
        <p:txBody>
          <a:bodyPr/>
          <a:lstStyle/>
          <a:p>
            <a:pPr lvl="0"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Life is like riding a bicycle</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 keep balance you must keep going on</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生活就像骑自行车。只有不断前行才能保持平衡。</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lvl="0"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gust of wind knocked him off balance and he fell face down in the mud</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一阵大风刮得他失去平衡</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脸朝下摔在泥里</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107134904"/>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5008230"/>
          </a:xfrm>
        </p:spPr>
        <p:txBody>
          <a:bodyPr/>
          <a:lstStyle/>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动词</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ing</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形式和动词</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ed</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形式在句中都可以作状语，表示时间、条件、原因、结果、让步、伴随等。动词</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ing</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形式和动词</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ed</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形式作状语时，其逻辑主语与句子的主语一致。作状语的分词相当于一个状语从句。如：</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Hearing the news</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they all jumped with joy</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听到这个消息，他们都高兴得跳了起来。</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Accompanied by his friend</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 went to the railway station</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他在他的朋友的陪伴下去了火车站。</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Getting hurt badly in the match</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 has to stay at home</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在比赛中伤得很严重，他不得不待在家中</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479966277"/>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5008230"/>
          </a:xfrm>
        </p:spPr>
        <p:txBody>
          <a:bodyPr/>
          <a:lstStyle/>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Watching the TV play</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she burst out crying</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看着电视剧，她突然大哭了起来。</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分词在句子中作状语时，使用何种分词形式，取决于分词与句子主语的关系：主谓关系用现在分词，动宾关系用过去分词。如：</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Realising he was wrong</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 made a deep apology to us</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意识到他错了，他对我们表达了深深的歉意。（</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主谓关系</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students went out of the classroom</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laughing and talking</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学生们边笑边聊地走出教室。（</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主谓关系</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Ordered over a week ago</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books are expected to arrive any time now</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一个多星期前订购的这些书，随时到达。（</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动宾关系</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717531609"/>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4454233"/>
          </a:xfrm>
        </p:spPr>
        <p:txBody>
          <a:bodyPr/>
          <a:lstStyle/>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Given better attention</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plants could grow better</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给予更好的关注，这些植物能长得更好。（</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动宾关系</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另外，现在分词或过去分词作状语时，有时可以在分词前加</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while</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when</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once</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although</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until</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if</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等连词。如：</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When leaving the airport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she waved again and again to us</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当离开机场的时候，她对我们一遍又一遍地挥手。</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Once recovered</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 threw himself to his work and made every effort to do it well</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他的身体一恢复，他就投入工作中，尽力做好</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4136767979"/>
      </p:ext>
    </p:extLst>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625142"/>
            <a:ext cx="11485848" cy="6116226"/>
          </a:xfrm>
        </p:spPr>
        <p:txBody>
          <a:bodyPr/>
          <a:lstStyle/>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分词作定语：作定语时，单个的分词通常放在被修饰的名词之前，分词短语一般置于所修饰的中心词后面。现在分词修饰的是发出该动作的名词（</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即与名词是主谓关系</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），过去分词修饰承受该动作的名词（</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即与名词是动宾关系</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Have you met the boss managing the company</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？你遇到过经营公司的老板吗？（</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主谓关系</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 can see the part of the moon lighted by sunlight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我们能看到部分被太阳照耀的月球。（</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动宾关系</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Today there are more airplanes carrying more people than ever before in the sky</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如今，与之前相比，在空中有更多飞机搭载更多人。（</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主谓关系</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Most of the people invited to the party were famous scientists</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被邀请到聚会上的大多数人是著名的科学家。（</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动宾关系</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948957646"/>
      </p:ext>
    </p:extLst>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5008230"/>
          </a:xfrm>
        </p:spPr>
        <p:txBody>
          <a:bodyPr/>
          <a:lstStyle/>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分词作宾语补足语： 现在分词在</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see</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watch</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hear</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observe</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notice</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feel</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find</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glimpse</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glance</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等感官动词以及</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have</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keep</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get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catch</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leave</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set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start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send</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等使役动词后面与名词或代词构成复合宾语，作宾语补足语的成分。如：</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 saw some boys playing basketball on the playground when I passed by just now</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刚才经过的时候，我看见一些男孩子在操场上打篮球。</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 watched them playing volleyball on the playing field</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我看他们在操场上打排球。</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过去分词可以在</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allow</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ask</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consider</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desire</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expect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feel</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find</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get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have</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hear</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imagine</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keep</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like</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make</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observe</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order</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permit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prefer</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remember</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request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require</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see</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urge</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等动词后面作宾语补足语</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108424755"/>
      </p:ext>
    </p:extLst>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3346237"/>
          </a:xfrm>
        </p:spPr>
        <p:txBody>
          <a:bodyPr/>
          <a:lstStyle/>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现在分词作宾语补足语，与宾语之间存在逻辑上的主谓关系；过去分词作宾语补足语，与宾语存在逻辑上的动宾关系。如：</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Don’t have your horse running in the street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不要让你的马在大街上奔跑。（</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主谓关系</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You should keep her informed of what is going on here</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你应该让她了解这里发生了什么事。（</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动宾关系</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589140022"/>
      </p:ext>
    </p:extLst>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3346237"/>
          </a:xfrm>
        </p:spPr>
        <p:txBody>
          <a:bodyPr/>
          <a:lstStyle/>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分词作表语：分词作表语通常看作形容词来用。现在分词表示主语的性质，主语多为物；过去分词表示主语的感受或状态，主语多为人。如：</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film is really exciting</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 am excited about it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这部电影真的让人兴奋。我对它感到兴奋。</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result was quite disappointing</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 felt disappointed at the result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这个结果令人十分失望。我对这个结果感到失望</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925422695"/>
      </p:ext>
    </p:extLst>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2">
            <a:clrChange>
              <a:clrFrom>
                <a:srgbClr val="FFFFFF"/>
              </a:clrFrom>
              <a:clrTo>
                <a:srgbClr val="FFFFFF">
                  <a:alpha val="0"/>
                </a:srgbClr>
              </a:clrTo>
            </a:clrChange>
          </a:blip>
          <a:stretch>
            <a:fillRect/>
          </a:stretch>
        </p:blipFill>
        <p:spPr>
          <a:xfrm>
            <a:off x="3358902" y="692696"/>
            <a:ext cx="4938420" cy="514541"/>
          </a:xfrm>
          <a:prstGeom prst="rect">
            <a:avLst/>
          </a:prstGeom>
        </p:spPr>
      </p:pic>
      <p:pic>
        <p:nvPicPr>
          <p:cNvPr id="4" name="图片 3"/>
          <p:cNvPicPr>
            <a:picLocks noChangeAspect="1"/>
          </p:cNvPicPr>
          <p:nvPr/>
        </p:nvPicPr>
        <p:blipFill>
          <a:blip r:embed="rId3"/>
          <a:stretch>
            <a:fillRect/>
          </a:stretch>
        </p:blipFill>
        <p:spPr>
          <a:xfrm>
            <a:off x="1918742" y="1412776"/>
            <a:ext cx="7820007" cy="383880"/>
          </a:xfrm>
          <a:prstGeom prst="rect">
            <a:avLst/>
          </a:prstGeom>
        </p:spPr>
      </p:pic>
      <p:sp>
        <p:nvSpPr>
          <p:cNvPr id="5" name="内容占位符 4"/>
          <p:cNvSpPr>
            <a:spLocks noGrp="1"/>
          </p:cNvSpPr>
          <p:nvPr>
            <p:ph idx="1"/>
          </p:nvPr>
        </p:nvSpPr>
        <p:spPr>
          <a:xfrm>
            <a:off x="360854" y="1844824"/>
            <a:ext cx="11485848" cy="4454233"/>
          </a:xfrm>
        </p:spPr>
        <p:txBody>
          <a:bodyPr/>
          <a:lstStyle/>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2017</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年版《普通高中课程标准》首次提出</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学科核心素养</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。英语学科核心素养由语言能力、文化意识、思维品质和学习能力构成。随之而来，以后的英语考试将更加坚持能力立意，突出核心素养的考查。</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下文就是围绕</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学习能力</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这一学科素养展开的，旨在提高学生分析和解决问题的能力。</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AC7D9F"/>
                </a:solidFill>
                <a:latin typeface="Times New Roman" panose="02020603050405020304" pitchFamily="18" charset="0"/>
                <a:ea typeface="黑体" panose="02010609060101010101" pitchFamily="49" charset="-122"/>
                <a:cs typeface="Times New Roman" panose="02020603050405020304" pitchFamily="18" charset="0"/>
              </a:rPr>
              <a:t>主题</a:t>
            </a:r>
            <a:r>
              <a:rPr lang="zh-CN" altLang="zh-CN" b="1">
                <a:solidFill>
                  <a:srgbClr val="AC7D9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AC7D9F"/>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a:solidFill>
                  <a:srgbClr val="AC7D9F"/>
                </a:solidFill>
                <a:latin typeface="Times New Roman" panose="02020603050405020304" pitchFamily="18" charset="0"/>
                <a:ea typeface="楷体" panose="02010609060101010101" pitchFamily="49" charset="-122"/>
                <a:cs typeface="Times New Roman" panose="02020603050405020304" pitchFamily="18" charset="0"/>
              </a:rPr>
              <a:t>人与自然</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AC7D9F"/>
                </a:solidFill>
                <a:latin typeface="Times New Roman" panose="02020603050405020304" pitchFamily="18" charset="0"/>
                <a:ea typeface="黑体" panose="02010609060101010101" pitchFamily="49" charset="-122"/>
                <a:cs typeface="Times New Roman" panose="02020603050405020304" pitchFamily="18" charset="0"/>
              </a:rPr>
              <a:t>学科素养</a:t>
            </a:r>
            <a:r>
              <a:rPr lang="zh-CN" altLang="zh-CN" b="1">
                <a:solidFill>
                  <a:srgbClr val="AC7D9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AC7D9F"/>
                </a:solidFill>
                <a:latin typeface="Times New Roman" panose="02020603050405020304" pitchFamily="18" charset="0"/>
                <a:ea typeface="楷体" panose="02010609060101010101" pitchFamily="49" charset="-122"/>
                <a:cs typeface="Times New Roman" panose="02020603050405020304" pitchFamily="18" charset="0"/>
              </a:rPr>
              <a:t> 学习能力</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AC7D9F"/>
                </a:solidFill>
                <a:latin typeface="Times New Roman" panose="02020603050405020304" pitchFamily="18" charset="0"/>
                <a:ea typeface="黑体" panose="02010609060101010101" pitchFamily="49" charset="-122"/>
                <a:cs typeface="Times New Roman" panose="02020603050405020304" pitchFamily="18" charset="0"/>
              </a:rPr>
              <a:t>难度系数</a:t>
            </a:r>
            <a:r>
              <a:rPr lang="zh-CN" altLang="zh-CN" b="1">
                <a:solidFill>
                  <a:srgbClr val="AC7D9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AC7D9F"/>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b="1" smtClean="0">
                <a:solidFill>
                  <a:srgbClr val="AC7D9F"/>
                </a:solidFill>
                <a:latin typeface="Segoe UI Symbol" panose="020B0502040204020203" pitchFamily="34" charset="0"/>
                <a:ea typeface="Times New Roman" panose="02020603050405020304" pitchFamily="18" charset="0"/>
                <a:cs typeface="Segoe UI Symbol" panose="020B0502040204020203" pitchFamily="34"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480583911"/>
      </p:ext>
    </p:extLst>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3346237"/>
          </a:xfrm>
        </p:spPr>
        <p:txBody>
          <a:bodyPr/>
          <a:lstStyle/>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Dror Angel</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 ecologist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had for years heard his archaeologist colleagues talk about ancient shipwrecks on the bottom of the Black Sea that were perfectly preserved by the low-oxygen environment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You can see ropes</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Angel says</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It’s something that is quite amazing</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Now</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Angel wants to fight climate change by purposefully adding to the wreckage</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sinking waste wood to the sea floor</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where carbon that the trees stored up can remain locked away for centuries</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363760466"/>
      </p:ext>
    </p:extLst>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2792239"/>
          </a:xfrm>
        </p:spPr>
        <p:txBody>
          <a:bodyPr/>
          <a:lstStyle/>
          <a:p>
            <a:pPr indent="630555"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Angel is a scientist for a company that could help limit global warming by drawing carbon out of the atmosphere and locking it up</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However</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some carbon capture strategies require expensive machines and complex chemistry</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Burying waste wood at sea is extremely simple</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All it takes are tugboats and woody waste from forestry and agriculture</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77269837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圆角矩形 2"/>
          <p:cNvSpPr/>
          <p:nvPr/>
        </p:nvSpPr>
        <p:spPr bwMode="auto">
          <a:xfrm>
            <a:off x="360854" y="988634"/>
            <a:ext cx="11422984" cy="1733109"/>
          </a:xfrm>
          <a:prstGeom prst="roundRect">
            <a:avLst>
              <a:gd name="adj" fmla="val 5328"/>
            </a:avLst>
          </a:prstGeom>
          <a:solidFill>
            <a:srgbClr val="E6E1EF"/>
          </a:solidFill>
          <a:ln w="19050" algn="ctr">
            <a:noFill/>
            <a:miter lim="800000"/>
          </a:ln>
        </p:spPr>
        <p:txBody>
          <a:bodyPr vert="horz" wrap="square" lIns="91440" tIns="45720" rIns="91440" bIns="45720" numCol="1" rtlCol="0" anchor="ctr" anchorCtr="0" compatLnSpc="1">
            <a:spAutoFit/>
          </a:bodyPr>
          <a:lstStyle/>
          <a:p>
            <a:pPr algn="just">
              <a:lnSpc>
                <a:spcPct val="150000"/>
              </a:lnSpc>
              <a:spcAft>
                <a:spcPts val="0"/>
              </a:spcAft>
            </a:pPr>
            <a:r>
              <a:rPr lang="en-US" altLang="zh-CN" sz="2400">
                <a:solidFill>
                  <a:srgbClr val="000000"/>
                </a:solidFill>
                <a:cs typeface="Times New Roman" panose="02020603050405020304" pitchFamily="18" charset="0"/>
              </a:rPr>
              <a:t>balance </a:t>
            </a:r>
            <a:r>
              <a:rPr lang="en-US" altLang="zh-CN" sz="2400" i="1">
                <a:solidFill>
                  <a:srgbClr val="000000"/>
                </a:solidFill>
                <a:cs typeface="Times New Roman" panose="02020603050405020304" pitchFamily="18" charset="0"/>
              </a:rPr>
              <a:t>v</a:t>
            </a:r>
            <a:r>
              <a:rPr lang="en-US" altLang="zh-CN" sz="2400">
                <a:solidFill>
                  <a:srgbClr val="000000"/>
                </a:solidFill>
                <a:latin typeface="宋体" panose="02010600030101010101" pitchFamily="2" charset="-122"/>
                <a:cs typeface="Times New Roman" panose="02020603050405020304" pitchFamily="18" charset="0"/>
              </a:rPr>
              <a:t>.</a:t>
            </a:r>
            <a:r>
              <a:rPr lang="en-US" altLang="zh-CN" sz="2400">
                <a:solidFill>
                  <a:srgbClr val="000000"/>
                </a:solidFill>
                <a:cs typeface="Times New Roman" panose="02020603050405020304" pitchFamily="18" charset="0"/>
              </a:rPr>
              <a:t> </a:t>
            </a:r>
            <a:r>
              <a:rPr lang="zh-CN" altLang="zh-CN" sz="2400">
                <a:solidFill>
                  <a:srgbClr val="000000"/>
                </a:solidFill>
                <a:cs typeface="Times New Roman" panose="02020603050405020304" pitchFamily="18" charset="0"/>
              </a:rPr>
              <a:t>平衡；权衡</a:t>
            </a:r>
            <a:endParaRPr lang="zh-CN" altLang="zh-CN" sz="1050">
              <a:solidFill>
                <a:srgbClr val="000000"/>
              </a:solidFill>
              <a:cs typeface="Times New Roman" panose="02020603050405020304" pitchFamily="18" charset="0"/>
            </a:endParaRPr>
          </a:p>
          <a:p>
            <a:pPr algn="just">
              <a:lnSpc>
                <a:spcPct val="150000"/>
              </a:lnSpc>
              <a:spcAft>
                <a:spcPts val="0"/>
              </a:spcAft>
            </a:pPr>
            <a:r>
              <a:rPr lang="en-US" altLang="zh-CN" sz="2400">
                <a:solidFill>
                  <a:srgbClr val="000000"/>
                </a:solidFill>
                <a:cs typeface="Times New Roman" panose="02020603050405020304" pitchFamily="18" charset="0"/>
              </a:rPr>
              <a:t>balanced </a:t>
            </a:r>
            <a:r>
              <a:rPr lang="en-US" altLang="zh-CN" sz="2400" i="1">
                <a:solidFill>
                  <a:srgbClr val="000000"/>
                </a:solidFill>
                <a:cs typeface="Times New Roman" panose="02020603050405020304" pitchFamily="18" charset="0"/>
              </a:rPr>
              <a:t>adj</a:t>
            </a:r>
            <a:r>
              <a:rPr lang="en-US" altLang="zh-CN" sz="2400">
                <a:solidFill>
                  <a:srgbClr val="000000"/>
                </a:solidFill>
                <a:latin typeface="宋体" panose="02010600030101010101" pitchFamily="2" charset="-122"/>
                <a:cs typeface="Times New Roman" panose="02020603050405020304" pitchFamily="18" charset="0"/>
              </a:rPr>
              <a:t>.</a:t>
            </a:r>
            <a:r>
              <a:rPr lang="en-US" altLang="zh-CN" sz="2400">
                <a:solidFill>
                  <a:srgbClr val="000000"/>
                </a:solidFill>
                <a:cs typeface="Times New Roman" panose="02020603050405020304" pitchFamily="18" charset="0"/>
              </a:rPr>
              <a:t> </a:t>
            </a:r>
            <a:r>
              <a:rPr lang="zh-CN" altLang="zh-CN" sz="2400">
                <a:solidFill>
                  <a:srgbClr val="000000"/>
                </a:solidFill>
                <a:cs typeface="Times New Roman" panose="02020603050405020304" pitchFamily="18" charset="0"/>
              </a:rPr>
              <a:t>平衡的；均衡的</a:t>
            </a:r>
            <a:endParaRPr lang="zh-CN" altLang="zh-CN" sz="1050">
              <a:solidFill>
                <a:srgbClr val="000000"/>
              </a:solidFill>
              <a:cs typeface="Times New Roman" panose="02020603050405020304" pitchFamily="18" charset="0"/>
            </a:endParaRPr>
          </a:p>
          <a:p>
            <a:pPr algn="just">
              <a:lnSpc>
                <a:spcPct val="150000"/>
              </a:lnSpc>
              <a:spcAft>
                <a:spcPts val="0"/>
              </a:spcAft>
            </a:pPr>
            <a:r>
              <a:rPr lang="en-US" altLang="zh-CN" sz="2400">
                <a:solidFill>
                  <a:srgbClr val="000000"/>
                </a:solidFill>
                <a:cs typeface="Times New Roman" panose="02020603050405020304" pitchFamily="18" charset="0"/>
              </a:rPr>
              <a:t>a balanced diet </a:t>
            </a:r>
            <a:r>
              <a:rPr lang="zh-CN" altLang="zh-CN" sz="2400">
                <a:solidFill>
                  <a:srgbClr val="000000"/>
                </a:solidFill>
                <a:cs typeface="Times New Roman" panose="02020603050405020304" pitchFamily="18" charset="0"/>
              </a:rPr>
              <a:t>均衡饮食　</a:t>
            </a:r>
            <a:endParaRPr lang="zh-CN" altLang="zh-CN" sz="1050">
              <a:solidFill>
                <a:srgbClr val="000000"/>
              </a:solidFill>
              <a:cs typeface="Times New Roman" panose="02020603050405020304" pitchFamily="18" charset="0"/>
            </a:endParaRPr>
          </a:p>
        </p:txBody>
      </p:sp>
      <p:pic>
        <p:nvPicPr>
          <p:cNvPr id="4" name="知识拓展小.EPS" descr="id:2147487177;FounderCES"/>
          <p:cNvPicPr/>
          <p:nvPr/>
        </p:nvPicPr>
        <p:blipFill>
          <a:blip r:embed="rId2"/>
          <a:stretch>
            <a:fillRect/>
          </a:stretch>
        </p:blipFill>
        <p:spPr>
          <a:xfrm>
            <a:off x="622598" y="764704"/>
            <a:ext cx="2088232" cy="410579"/>
          </a:xfrm>
          <a:prstGeom prst="rect">
            <a:avLst/>
          </a:prstGeom>
        </p:spPr>
      </p:pic>
      <p:sp>
        <p:nvSpPr>
          <p:cNvPr id="2" name="内容占位符 1"/>
          <p:cNvSpPr>
            <a:spLocks noGrp="1"/>
          </p:cNvSpPr>
          <p:nvPr>
            <p:ph idx="1"/>
          </p:nvPr>
        </p:nvSpPr>
        <p:spPr>
          <a:xfrm>
            <a:off x="360854" y="2708920"/>
            <a:ext cx="11485848" cy="2792239"/>
          </a:xfrm>
        </p:spPr>
        <p:txBody>
          <a:bodyPr/>
          <a:lstStyle/>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Are you doing this to balance against the recent bad press about high fat foods</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without attacking the issue directly</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你这样做是为了平衡最近关于高脂肪食物的负面报道</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而不是直接攻击这个问题吗</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Most of us need to lead more balanced lives to be healthy and happy</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我们中大多数人需要过更为平衡的生活</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以保持健康和快乐</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115597430"/>
      </p:ext>
    </p:extLst>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3900235"/>
          </a:xfrm>
        </p:spPr>
        <p:txBody>
          <a:bodyPr/>
          <a:lstStyle/>
          <a:p>
            <a:pPr lvl="0" indent="630555"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approach has advantages over another popular ocean-based carbon capture strategy</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growing massive amounts of seaweed</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Because the plant material is grown on land rather than in the ocean</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 is less likely to rob nutrients from the surrounding water and upset the ecology</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Industrial agriculture and forestry could grow</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process</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 transport plants</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 contrast to marine farming</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which has never been attempted at scale</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And because woody plants are tough and unlikely to break down</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they are good at hanging on to their carbon</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225138011"/>
      </p:ext>
    </p:extLst>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548680"/>
            <a:ext cx="11485848" cy="6116226"/>
          </a:xfrm>
        </p:spPr>
        <p:txBody>
          <a:bodyPr/>
          <a:lstStyle/>
          <a:p>
            <a:pPr indent="630555"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the same time</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approach may fall short of what’s needed to fight climate change</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To keep global warming below 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world needs to capture and store about 10 billion tons of carbon dioxide per year by mid-century</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But waste wood can be sunk only where supplies of it are located near suitable bodies of water</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By one recent study</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approach could lock a few tens of billions of tons of carbon dioxide in total</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just a little of the need</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30555"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This approach is not going to solve the full problem</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says ocean engineer Kate Moran</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It’s going to be a small piece of the pie if it is considered to be more beneficial than risky</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But the urgency of carbon removal demands that every possible approach be explored thoroughly</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She adds</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Anyway</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 need all the tools in the toolbox</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457591916"/>
      </p:ext>
    </p:extLst>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句型解读.eps" descr="id:2147488572;FounderCES"/>
          <p:cNvPicPr/>
          <p:nvPr/>
        </p:nvPicPr>
        <p:blipFill>
          <a:blip r:embed="rId2"/>
          <a:stretch>
            <a:fillRect/>
          </a:stretch>
        </p:blipFill>
        <p:spPr>
          <a:xfrm>
            <a:off x="406574" y="836712"/>
            <a:ext cx="2011680" cy="394970"/>
          </a:xfrm>
          <a:prstGeom prst="rect">
            <a:avLst/>
          </a:prstGeom>
        </p:spPr>
      </p:pic>
      <mc:AlternateContent xmlns:mc="http://schemas.openxmlformats.org/markup-compatibility/2006" xmlns:a14="http://schemas.microsoft.com/office/drawing/2010/main">
        <mc:Choice Requires="a14">
          <p:sp>
            <p:nvSpPr>
              <p:cNvPr id="4" name="圆角矩形 3"/>
              <p:cNvSpPr/>
              <p:nvPr/>
            </p:nvSpPr>
            <p:spPr bwMode="auto">
              <a:xfrm>
                <a:off x="262558" y="1412776"/>
                <a:ext cx="11494992" cy="3136004"/>
              </a:xfrm>
              <a:prstGeom prst="roundRect">
                <a:avLst>
                  <a:gd name="adj" fmla="val 12728"/>
                </a:avLst>
              </a:prstGeom>
              <a:solidFill>
                <a:srgbClr val="FEE2D1"/>
              </a:solidFill>
              <a:ln w="19050" algn="ctr">
                <a:noFill/>
                <a:miter lim="800000"/>
              </a:ln>
            </p:spPr>
            <p:txBody>
              <a:bodyPr vert="horz" wrap="square" lIns="91440" tIns="45720" rIns="91440" bIns="45720" numCol="1" rtlCol="0" anchor="ctr" anchorCtr="0" compatLnSpc="1">
                <a:spAutoFit/>
              </a:bodyPr>
              <a:lstStyle/>
              <a:p>
                <a:pPr algn="just">
                  <a:lnSpc>
                    <a:spcPct val="150000"/>
                  </a:lnSpc>
                  <a:spcAft>
                    <a:spcPts val="0"/>
                  </a:spcAft>
                </a:pPr>
                <a:r>
                  <a:rPr lang="en-US" altLang="zh-CN" sz="2400">
                    <a:solidFill>
                      <a:srgbClr val="F08100"/>
                    </a:solidFill>
                    <a:latin typeface="MS Mincho"/>
                    <a:cs typeface="Times New Roman" panose="02020603050405020304" pitchFamily="18" charset="0"/>
                  </a:rPr>
                  <a:t>❶</a:t>
                </a:r>
                <a:r>
                  <a:rPr lang="en-US" altLang="zh-CN" sz="2400">
                    <a:solidFill>
                      <a:srgbClr val="000000"/>
                    </a:solidFill>
                    <a:cs typeface="Times New Roman" panose="02020603050405020304" pitchFamily="18" charset="0"/>
                  </a:rPr>
                  <a:t>Dror Angel</a:t>
                </a:r>
                <a:r>
                  <a:rPr lang="zh-CN" altLang="zh-CN" sz="2400">
                    <a:solidFill>
                      <a:srgbClr val="000000"/>
                    </a:solidFill>
                    <a:cs typeface="Times New Roman" panose="02020603050405020304" pitchFamily="18" charset="0"/>
                  </a:rPr>
                  <a:t>，</a:t>
                </a:r>
                <a14:m>
                  <m:oMath xmlns:m="http://schemas.openxmlformats.org/officeDocument/2006/math">
                    <m:limLow>
                      <m:limLowPr>
                        <m:ctrlPr>
                          <a:rPr lang="zh-CN" altLang="zh-CN" sz="2400" i="1">
                            <a:solidFill>
                              <a:srgbClr val="00B0F0"/>
                            </a:solidFill>
                            <a:latin typeface="Cambria Math" panose="02040503050406030204" pitchFamily="18" charset="0"/>
                            <a:ea typeface="Cambria Math" panose="02040503050406030204" pitchFamily="18" charset="0"/>
                            <a:cs typeface="Times New Roman" panose="02020603050405020304" pitchFamily="18" charset="0"/>
                          </a:rPr>
                        </m:ctrlPr>
                      </m:limLowPr>
                      <m:e>
                        <m:bar>
                          <m:barPr>
                            <m:ctrlPr>
                              <a:rPr lang="zh-CN" altLang="zh-CN" sz="2400" i="1">
                                <a:solidFill>
                                  <a:srgbClr val="00B0F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sz="2400" i="1">
                                <a:solidFill>
                                  <a:srgbClr val="00B0F0"/>
                                </a:solidFill>
                                <a:latin typeface="Cambria Math" panose="02040503050406030204" pitchFamily="18" charset="0"/>
                                <a:cs typeface="Times New Roman" panose="02020603050405020304" pitchFamily="18" charset="0"/>
                              </a:rPr>
                              <m:t>𝐚𝐧</m:t>
                            </m:r>
                            <m:r>
                              <m:rPr>
                                <m:nor/>
                              </m:rPr>
                              <a:rPr lang="en-US" altLang="zh-CN" sz="2400">
                                <a:solidFill>
                                  <a:srgbClr val="00B0F0"/>
                                </a:solidFill>
                                <a:latin typeface="Cambria Math" panose="02040503050406030204" pitchFamily="18" charset="0"/>
                                <a:cs typeface="Times New Roman" panose="02020603050405020304" pitchFamily="18" charset="0"/>
                              </a:rPr>
                              <m:t> </m:t>
                            </m:r>
                            <m:r>
                              <a:rPr lang="en-US" altLang="zh-CN" sz="2400" i="1">
                                <a:solidFill>
                                  <a:srgbClr val="00B0F0"/>
                                </a:solidFill>
                                <a:latin typeface="Cambria Math" panose="02040503050406030204" pitchFamily="18" charset="0"/>
                                <a:cs typeface="Times New Roman" panose="02020603050405020304" pitchFamily="18" charset="0"/>
                              </a:rPr>
                              <m:t>𝐞𝐜𝐨𝐥𝐨𝐠𝐢𝐬𝐭</m:t>
                            </m:r>
                            <m:r>
                              <m:rPr>
                                <m:nor/>
                              </m:rPr>
                              <a:rPr lang="zh-CN" altLang="zh-CN" sz="2400">
                                <a:solidFill>
                                  <a:srgbClr val="00B0F0"/>
                                </a:solidFill>
                                <a:latin typeface="Cambria Math" panose="02040503050406030204" pitchFamily="18" charset="0"/>
                                <a:cs typeface="Times New Roman" panose="02020603050405020304" pitchFamily="18" charset="0"/>
                              </a:rPr>
                              <m:t>，</m:t>
                            </m:r>
                          </m:e>
                        </m:bar>
                      </m:e>
                      <m:lim>
                        <m:r>
                          <m:rPr>
                            <m:nor/>
                          </m:rPr>
                          <a:rPr lang="zh-CN" altLang="zh-CN" sz="2400">
                            <a:solidFill>
                              <a:srgbClr val="00B0F0"/>
                            </a:solidFill>
                            <a:latin typeface="楷体" panose="02010609060101010101" pitchFamily="49" charset="-122"/>
                            <a:ea typeface="楷体" panose="02010609060101010101" pitchFamily="49" charset="-122"/>
                            <a:cs typeface="Times New Roman" panose="02020603050405020304" pitchFamily="18" charset="0"/>
                          </a:rPr>
                          <m:t>同位语</m:t>
                        </m:r>
                      </m:lim>
                    </m:limLow>
                  </m:oMath>
                </a14:m>
                <a:r>
                  <a:rPr lang="en-US" altLang="zh-CN" sz="2400">
                    <a:solidFill>
                      <a:srgbClr val="006FC1"/>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had</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for</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years</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heard</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his</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archaeologist</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colleagues</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talk</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about</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ancient</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shipwrecks</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on</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the</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bottom</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of</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the</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Black</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Sea</a:t>
                </a:r>
                <a:r>
                  <a:rPr lang="en-US" altLang="zh-CN" sz="2400">
                    <a:solidFill>
                      <a:srgbClr val="000000"/>
                    </a:solidFill>
                    <a:ea typeface="楷体" panose="02010609060101010101" pitchFamily="49" charset="-122"/>
                    <a:cs typeface="Times New Roman" panose="02020603050405020304" pitchFamily="18" charset="0"/>
                  </a:rPr>
                  <a:t> </a:t>
                </a:r>
                <a14:m>
                  <m:oMath xmlns:m="http://schemas.openxmlformats.org/officeDocument/2006/math">
                    <m:limLow>
                      <m:limLowPr>
                        <m:ctrlPr>
                          <a:rPr lang="zh-CN" altLang="zh-CN" sz="2400" i="1">
                            <a:solidFill>
                              <a:srgbClr val="00B0F0"/>
                            </a:solidFill>
                            <a:uFill>
                              <a:solidFill>
                                <a:srgbClr val="00B0F0"/>
                              </a:solidFill>
                            </a:uFill>
                            <a:latin typeface="Cambria Math" panose="02040503050406030204" pitchFamily="18" charset="0"/>
                            <a:ea typeface="Cambria Math" panose="02040503050406030204" pitchFamily="18" charset="0"/>
                            <a:cs typeface="Times New Roman" panose="02020603050405020304" pitchFamily="18" charset="0"/>
                          </a:rPr>
                        </m:ctrlPr>
                      </m:limLowPr>
                      <m:e>
                        <m:bar>
                          <m:barPr>
                            <m:ctrlPr>
                              <a:rPr lang="zh-CN" altLang="zh-CN" sz="2400" i="1">
                                <a:solidFill>
                                  <a:srgbClr val="00B0F0"/>
                                </a:solidFill>
                                <a:uFill>
                                  <a:solidFill>
                                    <a:srgbClr val="00B0F0"/>
                                  </a:solidFill>
                                </a:u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sz="2400" i="1">
                                <a:solidFill>
                                  <a:srgbClr val="00B0F0"/>
                                </a:solidFill>
                                <a:latin typeface="Cambria Math" panose="02040503050406030204" pitchFamily="18" charset="0"/>
                                <a:cs typeface="Times New Roman" panose="02020603050405020304" pitchFamily="18" charset="0"/>
                              </a:rPr>
                              <m:t>𝐭𝐡𝐚𝐭</m:t>
                            </m:r>
                            <m:r>
                              <m:rPr>
                                <m:nor/>
                              </m:rPr>
                              <a:rPr lang="en-US" altLang="zh-CN" sz="2400">
                                <a:solidFill>
                                  <a:srgbClr val="00B0F0"/>
                                </a:solidFill>
                                <a:latin typeface="Cambria Math" panose="02040503050406030204" pitchFamily="18" charset="0"/>
                                <a:cs typeface="Times New Roman" panose="02020603050405020304" pitchFamily="18" charset="0"/>
                              </a:rPr>
                              <m:t> </m:t>
                            </m:r>
                            <m:r>
                              <a:rPr lang="en-US" altLang="zh-CN" sz="2400" i="1">
                                <a:solidFill>
                                  <a:srgbClr val="00B0F0"/>
                                </a:solidFill>
                                <a:latin typeface="Cambria Math" panose="02040503050406030204" pitchFamily="18" charset="0"/>
                                <a:cs typeface="Times New Roman" panose="02020603050405020304" pitchFamily="18" charset="0"/>
                              </a:rPr>
                              <m:t>𝐰𝐞𝐫𝐞</m:t>
                            </m:r>
                            <m:r>
                              <m:rPr>
                                <m:nor/>
                              </m:rPr>
                              <a:rPr lang="en-US" altLang="zh-CN" sz="2400">
                                <a:solidFill>
                                  <a:srgbClr val="00B0F0"/>
                                </a:solidFill>
                                <a:latin typeface="Cambria Math" panose="02040503050406030204" pitchFamily="18" charset="0"/>
                                <a:cs typeface="Times New Roman" panose="02020603050405020304" pitchFamily="18" charset="0"/>
                              </a:rPr>
                              <m:t> </m:t>
                            </m:r>
                            <m:r>
                              <a:rPr lang="en-US" altLang="zh-CN" sz="2400" i="1">
                                <a:solidFill>
                                  <a:srgbClr val="00B0F0"/>
                                </a:solidFill>
                                <a:latin typeface="Cambria Math" panose="02040503050406030204" pitchFamily="18" charset="0"/>
                                <a:cs typeface="Times New Roman" panose="02020603050405020304" pitchFamily="18" charset="0"/>
                              </a:rPr>
                              <m:t>𝐩𝐞𝐫𝐟𝐞𝐜𝐭𝐥𝐲</m:t>
                            </m:r>
                            <m:r>
                              <m:rPr>
                                <m:nor/>
                              </m:rPr>
                              <a:rPr lang="en-US" altLang="zh-CN" sz="2400">
                                <a:solidFill>
                                  <a:srgbClr val="00B0F0"/>
                                </a:solidFill>
                                <a:latin typeface="Cambria Math" panose="02040503050406030204" pitchFamily="18" charset="0"/>
                                <a:cs typeface="Times New Roman" panose="02020603050405020304" pitchFamily="18" charset="0"/>
                              </a:rPr>
                              <m:t> </m:t>
                            </m:r>
                            <m:r>
                              <a:rPr lang="en-US" altLang="zh-CN" sz="2400" i="1">
                                <a:solidFill>
                                  <a:srgbClr val="00B0F0"/>
                                </a:solidFill>
                                <a:latin typeface="Cambria Math" panose="02040503050406030204" pitchFamily="18" charset="0"/>
                                <a:cs typeface="Times New Roman" panose="02020603050405020304" pitchFamily="18" charset="0"/>
                              </a:rPr>
                              <m:t>𝐩𝐫𝐞𝐬𝐞𝐫𝐯𝐞𝐝</m:t>
                            </m:r>
                            <m:r>
                              <m:rPr>
                                <m:nor/>
                              </m:rPr>
                              <a:rPr lang="en-US" altLang="zh-CN" sz="2400">
                                <a:solidFill>
                                  <a:srgbClr val="00B0F0"/>
                                </a:solidFill>
                                <a:latin typeface="Cambria Math" panose="02040503050406030204" pitchFamily="18" charset="0"/>
                                <a:cs typeface="Times New Roman" panose="02020603050405020304" pitchFamily="18" charset="0"/>
                              </a:rPr>
                              <m:t> </m:t>
                            </m:r>
                            <m:r>
                              <a:rPr lang="en-US" altLang="zh-CN" sz="2400" i="1">
                                <a:solidFill>
                                  <a:srgbClr val="00B0F0"/>
                                </a:solidFill>
                                <a:latin typeface="Cambria Math" panose="02040503050406030204" pitchFamily="18" charset="0"/>
                                <a:cs typeface="Times New Roman" panose="02020603050405020304" pitchFamily="18" charset="0"/>
                              </a:rPr>
                              <m:t>𝐛𝐲𝐭𝐡𝐞</m:t>
                            </m:r>
                            <m:r>
                              <m:rPr>
                                <m:nor/>
                              </m:rPr>
                              <a:rPr lang="en-US" altLang="zh-CN" sz="2400">
                                <a:solidFill>
                                  <a:srgbClr val="00B0F0"/>
                                </a:solidFill>
                                <a:latin typeface="Cambria Math" panose="02040503050406030204" pitchFamily="18" charset="0"/>
                                <a:cs typeface="Times New Roman" panose="02020603050405020304" pitchFamily="18" charset="0"/>
                              </a:rPr>
                              <m:t> </m:t>
                            </m:r>
                            <m:r>
                              <a:rPr lang="en-US" altLang="zh-CN" sz="2400" i="1">
                                <a:solidFill>
                                  <a:srgbClr val="00B0F0"/>
                                </a:solidFill>
                                <a:latin typeface="Cambria Math" panose="02040503050406030204" pitchFamily="18" charset="0"/>
                                <a:cs typeface="Times New Roman" panose="02020603050405020304" pitchFamily="18" charset="0"/>
                              </a:rPr>
                              <m:t>𝐥𝐨𝐰</m:t>
                            </m:r>
                            <m:r>
                              <a:rPr lang="en-US" altLang="zh-CN" sz="2400" i="1">
                                <a:solidFill>
                                  <a:srgbClr val="00B0F0"/>
                                </a:solidFill>
                                <a:latin typeface="Cambria Math" panose="02040503050406030204" pitchFamily="18" charset="0"/>
                                <a:cs typeface="Times New Roman" panose="02020603050405020304" pitchFamily="18" charset="0"/>
                              </a:rPr>
                              <m:t>−</m:t>
                            </m:r>
                            <m:r>
                              <a:rPr lang="en-US" altLang="zh-CN" sz="2400" i="1">
                                <a:solidFill>
                                  <a:srgbClr val="00B0F0"/>
                                </a:solidFill>
                                <a:latin typeface="Cambria Math" panose="02040503050406030204" pitchFamily="18" charset="0"/>
                                <a:cs typeface="Times New Roman" panose="02020603050405020304" pitchFamily="18" charset="0"/>
                              </a:rPr>
                              <m:t>𝐨𝐱𝐲𝐠𝐞𝐧</m:t>
                            </m:r>
                          </m:e>
                        </m:bar>
                      </m:e>
                      <m:lim>
                        <m:r>
                          <m:rPr>
                            <m:nor/>
                          </m:rPr>
                          <a:rPr lang="zh-CN" altLang="zh-CN" sz="2400">
                            <a:solidFill>
                              <a:srgbClr val="00B0F0"/>
                            </a:solidFill>
                            <a:latin typeface="楷体" panose="02010609060101010101" pitchFamily="49" charset="-122"/>
                            <a:ea typeface="楷体" panose="02010609060101010101" pitchFamily="49" charset="-122"/>
                            <a:cs typeface="Times New Roman" panose="02020603050405020304" pitchFamily="18" charset="0"/>
                          </a:rPr>
                          <m:t>定语从句</m:t>
                        </m:r>
                      </m:lim>
                    </m:limLow>
                  </m:oMath>
                </a14:m>
                <a:r>
                  <a:rPr lang="en-US" altLang="zh-CN" sz="2400" u="sng">
                    <a:solidFill>
                      <a:srgbClr val="00B0F0"/>
                    </a:solidFill>
                    <a:uFill>
                      <a:solidFill>
                        <a:srgbClr val="00B0F0"/>
                      </a:solidFill>
                    </a:uFill>
                    <a:cs typeface="Times New Roman" panose="02020603050405020304" pitchFamily="18" charset="0"/>
                  </a:rPr>
                  <a:t>environment</a:t>
                </a:r>
                <a:r>
                  <a:rPr lang="en-US" altLang="zh-CN" sz="2400" u="sng" smtClean="0">
                    <a:solidFill>
                      <a:srgbClr val="00B0F0"/>
                    </a:solidFill>
                    <a:uFill>
                      <a:solidFill>
                        <a:srgbClr val="00B0F0"/>
                      </a:solidFill>
                    </a:uFill>
                    <a:latin typeface="宋体" panose="02010600030101010101" pitchFamily="2" charset="-122"/>
                    <a:cs typeface="Times New Roman" panose="02020603050405020304" pitchFamily="18" charset="0"/>
                  </a:rPr>
                  <a:t>.</a:t>
                </a:r>
                <a:endParaRPr lang="zh-CN" altLang="zh-CN" sz="1050">
                  <a:solidFill>
                    <a:srgbClr val="000000"/>
                  </a:solidFill>
                  <a:cs typeface="Times New Roman" panose="02020603050405020304" pitchFamily="18" charset="0"/>
                </a:endParaRPr>
              </a:p>
            </p:txBody>
          </p:sp>
        </mc:Choice>
        <mc:Fallback xmlns="">
          <p:sp>
            <p:nvSpPr>
              <p:cNvPr id="4" name="圆角矩形 3"/>
              <p:cNvSpPr>
                <a:spLocks noRot="1" noChangeAspect="1" noMove="1" noResize="1" noEditPoints="1" noAdjustHandles="1" noChangeArrowheads="1" noChangeShapeType="1" noTextEdit="1"/>
              </p:cNvSpPr>
              <p:nvPr/>
            </p:nvSpPr>
            <p:spPr bwMode="auto">
              <a:xfrm>
                <a:off x="262558" y="1412776"/>
                <a:ext cx="11494992" cy="3136004"/>
              </a:xfrm>
              <a:prstGeom prst="roundRect">
                <a:avLst>
                  <a:gd name="adj" fmla="val 12728"/>
                </a:avLst>
              </a:prstGeom>
              <a:blipFill>
                <a:blip r:embed="rId3"/>
                <a:stretch>
                  <a:fillRect/>
                </a:stretch>
              </a:blipFill>
              <a:ln w="19050" algn="ctr">
                <a:noFill/>
                <a:miter lim="800000"/>
              </a:ln>
            </p:spPr>
            <p:txBody>
              <a:bodyPr/>
              <a:lstStyle/>
              <a:p>
                <a:r>
                  <a:rPr lang="zh-CN" altLang="en-US">
                    <a:noFill/>
                  </a:rPr>
                  <a:t> </a:t>
                </a:r>
              </a:p>
            </p:txBody>
          </p:sp>
        </mc:Fallback>
      </mc:AlternateContent>
    </p:spTree>
    <p:extLst>
      <p:ext uri="{BB962C8B-B14F-4D97-AF65-F5344CB8AC3E}">
        <p14:creationId xmlns:p14="http://schemas.microsoft.com/office/powerpoint/2010/main" val="1473860263"/>
      </p:ext>
    </p:extLst>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2862322"/>
          </a:xfrm>
        </p:spPr>
        <p:txBody>
          <a:bodyPr/>
          <a:lstStyle/>
          <a:p>
            <a:pPr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an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ecologist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为同位语，</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talk</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为不带</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的宾补不定式；介词短语</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 the bottom of the Black Sea</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引导的限定性定语从句分别修饰</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shipwrecks</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在从句中作主语。</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生态学家</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德罗尔• 安吉尔多年来一直听他的考古学家同事谈起黑海海底那些古代沉船，它们因低氧环境而保存得完好无损</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分析.eps" descr="id:2147488579;FounderCES"/>
          <p:cNvPicPr/>
          <p:nvPr/>
        </p:nvPicPr>
        <p:blipFill>
          <a:blip r:embed="rId2"/>
          <a:stretch>
            <a:fillRect/>
          </a:stretch>
        </p:blipFill>
        <p:spPr>
          <a:xfrm>
            <a:off x="478582" y="980728"/>
            <a:ext cx="640080" cy="303530"/>
          </a:xfrm>
          <a:prstGeom prst="rect">
            <a:avLst/>
          </a:prstGeom>
        </p:spPr>
      </p:pic>
      <p:pic>
        <p:nvPicPr>
          <p:cNvPr id="5" name="译文.eps" descr="id:2147488586;FounderCES"/>
          <p:cNvPicPr/>
          <p:nvPr/>
        </p:nvPicPr>
        <p:blipFill>
          <a:blip r:embed="rId3"/>
          <a:stretch>
            <a:fillRect/>
          </a:stretch>
        </p:blipFill>
        <p:spPr>
          <a:xfrm>
            <a:off x="406574" y="2636912"/>
            <a:ext cx="640080" cy="299720"/>
          </a:xfrm>
          <a:prstGeom prst="rect">
            <a:avLst/>
          </a:prstGeom>
        </p:spPr>
      </p:pic>
    </p:spTree>
    <p:extLst>
      <p:ext uri="{BB962C8B-B14F-4D97-AF65-F5344CB8AC3E}">
        <p14:creationId xmlns:p14="http://schemas.microsoft.com/office/powerpoint/2010/main" val="1086131591"/>
      </p:ext>
    </p:extLst>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圆角矩形 2"/>
              <p:cNvSpPr/>
              <p:nvPr/>
            </p:nvSpPr>
            <p:spPr bwMode="auto">
              <a:xfrm>
                <a:off x="360854" y="942975"/>
                <a:ext cx="11494992" cy="4947378"/>
              </a:xfrm>
              <a:prstGeom prst="roundRect">
                <a:avLst>
                  <a:gd name="adj" fmla="val 12728"/>
                </a:avLst>
              </a:prstGeom>
              <a:solidFill>
                <a:srgbClr val="FEE2D1"/>
              </a:solidFill>
              <a:ln w="19050" algn="ctr">
                <a:noFill/>
                <a:miter lim="800000"/>
              </a:ln>
            </p:spPr>
            <p:txBody>
              <a:bodyPr vert="horz" wrap="square" lIns="91440" tIns="45720" rIns="91440" bIns="45720" numCol="1" rtlCol="0" anchor="ctr" anchorCtr="0" compatLnSpc="1">
                <a:spAutoFit/>
              </a:bodyPr>
              <a:lstStyle/>
              <a:p>
                <a:pPr algn="just">
                  <a:lnSpc>
                    <a:spcPct val="150000"/>
                  </a:lnSpc>
                  <a:spcAft>
                    <a:spcPts val="0"/>
                  </a:spcAft>
                </a:pPr>
                <a:r>
                  <a:rPr lang="en-US" altLang="zh-CN" sz="2400">
                    <a:solidFill>
                      <a:srgbClr val="F08100"/>
                    </a:solidFill>
                    <a:latin typeface="MS Mincho"/>
                    <a:cs typeface="Times New Roman" panose="02020603050405020304" pitchFamily="18" charset="0"/>
                  </a:rPr>
                  <a:t>❷</a:t>
                </a:r>
                <a:r>
                  <a:rPr lang="en-US" altLang="zh-CN" sz="2400">
                    <a:solidFill>
                      <a:srgbClr val="000000"/>
                    </a:solidFill>
                    <a:cs typeface="Times New Roman" panose="02020603050405020304" pitchFamily="18" charset="0"/>
                  </a:rPr>
                  <a:t>Now</a:t>
                </a:r>
                <a:r>
                  <a:rPr lang="zh-CN" altLang="zh-CN" sz="2400">
                    <a:solidFill>
                      <a:srgbClr val="000000"/>
                    </a:solidFill>
                    <a:cs typeface="Times New Roman" panose="02020603050405020304" pitchFamily="18" charset="0"/>
                  </a:rPr>
                  <a:t>，</a:t>
                </a:r>
                <a:r>
                  <a:rPr lang="en-US" altLang="zh-CN" sz="2400">
                    <a:solidFill>
                      <a:srgbClr val="000000"/>
                    </a:solidFill>
                    <a:cs typeface="Times New Roman" panose="02020603050405020304" pitchFamily="18" charset="0"/>
                  </a:rPr>
                  <a:t>Angel wants to fight climate chang</a:t>
                </a:r>
                <a:r>
                  <a:rPr lang="en-US" altLang="zh-CN" sz="2400" smtClean="0">
                    <a:solidFill>
                      <a:srgbClr val="000000"/>
                    </a:solidFill>
                    <a:cs typeface="Times New Roman" panose="02020603050405020304" pitchFamily="18" charset="0"/>
                  </a:rPr>
                  <a:t>e</a:t>
                </a:r>
                <a:endParaRPr lang="en-US" altLang="zh-CN" sz="1050">
                  <a:solidFill>
                    <a:srgbClr val="000000"/>
                  </a:solidFill>
                  <a:cs typeface="Times New Roman" panose="02020603050405020304" pitchFamily="18" charset="0"/>
                </a:endParaRPr>
              </a:p>
              <a:p>
                <a:pPr algn="just">
                  <a:lnSpc>
                    <a:spcPct val="150000"/>
                  </a:lnSpc>
                  <a:spcAft>
                    <a:spcPts val="0"/>
                  </a:spcAft>
                </a:pPr>
                <a14:m>
                  <m:oMathPara xmlns:m="http://schemas.openxmlformats.org/officeDocument/2006/math">
                    <m:oMathParaPr>
                      <m:jc m:val="centerGroup"/>
                    </m:oMathParaPr>
                    <m:oMath xmlns:m="http://schemas.openxmlformats.org/officeDocument/2006/math">
                      <m:limLow>
                        <m:limLowPr>
                          <m:ctrlPr>
                            <a:rPr lang="zh-CN" altLang="zh-CN" sz="2400" i="1">
                              <a:solidFill>
                                <a:srgbClr val="00B0F0"/>
                              </a:solidFill>
                              <a:latin typeface="Cambria Math" panose="02040503050406030204" pitchFamily="18" charset="0"/>
                              <a:ea typeface="Cambria Math" panose="02040503050406030204" pitchFamily="18" charset="0"/>
                              <a:cs typeface="Times New Roman" panose="02020603050405020304" pitchFamily="18" charset="0"/>
                            </a:rPr>
                          </m:ctrlPr>
                        </m:limLowPr>
                        <m:e>
                          <m:bar>
                            <m:barPr>
                              <m:ctrlPr>
                                <a:rPr lang="zh-CN" altLang="zh-CN" sz="2400" i="1">
                                  <a:solidFill>
                                    <a:srgbClr val="00B0F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sz="2400" i="1">
                                  <a:solidFill>
                                    <a:srgbClr val="00B0F0"/>
                                  </a:solidFill>
                                  <a:latin typeface="Cambria Math" panose="02040503050406030204" pitchFamily="18" charset="0"/>
                                  <a:cs typeface="Times New Roman" panose="02020603050405020304" pitchFamily="18" charset="0"/>
                                </a:rPr>
                                <m:t>𝐛𝐲</m:t>
                              </m:r>
                              <m:r>
                                <m:rPr>
                                  <m:nor/>
                                </m:rPr>
                                <a:rPr lang="en-US" altLang="zh-CN" sz="2400">
                                  <a:solidFill>
                                    <a:srgbClr val="00B0F0"/>
                                  </a:solidFill>
                                  <a:latin typeface="Cambria Math" panose="02040503050406030204" pitchFamily="18" charset="0"/>
                                  <a:cs typeface="Times New Roman" panose="02020603050405020304" pitchFamily="18" charset="0"/>
                                </a:rPr>
                                <m:t> </m:t>
                              </m:r>
                              <m:r>
                                <a:rPr lang="en-US" altLang="zh-CN" sz="2400" i="1">
                                  <a:solidFill>
                                    <a:srgbClr val="00B0F0"/>
                                  </a:solidFill>
                                  <a:latin typeface="Cambria Math" panose="02040503050406030204" pitchFamily="18" charset="0"/>
                                  <a:cs typeface="Times New Roman" panose="02020603050405020304" pitchFamily="18" charset="0"/>
                                </a:rPr>
                                <m:t>𝐩𝐮𝐫𝐩𝐨𝐬𝐞𝐟𝐮𝐥𝐥𝐲</m:t>
                              </m:r>
                              <m:r>
                                <m:rPr>
                                  <m:nor/>
                                </m:rPr>
                                <a:rPr lang="en-US" altLang="zh-CN" sz="2400">
                                  <a:solidFill>
                                    <a:srgbClr val="00B0F0"/>
                                  </a:solidFill>
                                  <a:latin typeface="Cambria Math" panose="02040503050406030204" pitchFamily="18" charset="0"/>
                                  <a:cs typeface="Times New Roman" panose="02020603050405020304" pitchFamily="18" charset="0"/>
                                </a:rPr>
                                <m:t> </m:t>
                              </m:r>
                              <m:r>
                                <a:rPr lang="en-US" altLang="zh-CN" sz="2400" i="1">
                                  <a:solidFill>
                                    <a:srgbClr val="00B0F0"/>
                                  </a:solidFill>
                                  <a:latin typeface="Cambria Math" panose="02040503050406030204" pitchFamily="18" charset="0"/>
                                  <a:cs typeface="Times New Roman" panose="02020603050405020304" pitchFamily="18" charset="0"/>
                                </a:rPr>
                                <m:t>𝐚𝐝𝐝𝐢𝐧𝐠</m:t>
                              </m:r>
                              <m:r>
                                <m:rPr>
                                  <m:nor/>
                                </m:rPr>
                                <a:rPr lang="en-US" altLang="zh-CN" sz="2400">
                                  <a:solidFill>
                                    <a:srgbClr val="00B0F0"/>
                                  </a:solidFill>
                                  <a:latin typeface="Cambria Math" panose="02040503050406030204" pitchFamily="18" charset="0"/>
                                  <a:cs typeface="Times New Roman" panose="02020603050405020304" pitchFamily="18" charset="0"/>
                                </a:rPr>
                                <m:t> </m:t>
                              </m:r>
                              <m:r>
                                <a:rPr lang="en-US" altLang="zh-CN" sz="2400" i="1">
                                  <a:solidFill>
                                    <a:srgbClr val="00B0F0"/>
                                  </a:solidFill>
                                  <a:latin typeface="Cambria Math" panose="02040503050406030204" pitchFamily="18" charset="0"/>
                                  <a:cs typeface="Times New Roman" panose="02020603050405020304" pitchFamily="18" charset="0"/>
                                </a:rPr>
                                <m:t>𝐭𝐨𝐭𝐡𝐞</m:t>
                              </m:r>
                              <m:r>
                                <m:rPr>
                                  <m:nor/>
                                </m:rPr>
                                <a:rPr lang="en-US" altLang="zh-CN" sz="2400">
                                  <a:solidFill>
                                    <a:srgbClr val="00B0F0"/>
                                  </a:solidFill>
                                  <a:latin typeface="Cambria Math" panose="02040503050406030204" pitchFamily="18" charset="0"/>
                                  <a:cs typeface="Times New Roman" panose="02020603050405020304" pitchFamily="18" charset="0"/>
                                </a:rPr>
                                <m:t> </m:t>
                              </m:r>
                              <m:r>
                                <a:rPr lang="en-US" altLang="zh-CN" sz="2400" i="1">
                                  <a:solidFill>
                                    <a:srgbClr val="00B0F0"/>
                                  </a:solidFill>
                                  <a:latin typeface="Cambria Math" panose="02040503050406030204" pitchFamily="18" charset="0"/>
                                  <a:cs typeface="Times New Roman" panose="02020603050405020304" pitchFamily="18" charset="0"/>
                                </a:rPr>
                                <m:t>𝐰𝐫𝐞𝐜𝐤𝐚𝐠𝐞</m:t>
                              </m:r>
                              <m:r>
                                <m:rPr>
                                  <m:nor/>
                                </m:rPr>
                                <a:rPr lang="zh-CN" altLang="zh-CN" sz="2400" smtClean="0">
                                  <a:solidFill>
                                    <a:srgbClr val="00B0F0"/>
                                  </a:solidFill>
                                  <a:latin typeface="Cambria Math" panose="02040503050406030204" pitchFamily="18" charset="0"/>
                                  <a:cs typeface="Times New Roman" panose="02020603050405020304" pitchFamily="18" charset="0"/>
                                </a:rPr>
                                <m:t>，</m:t>
                              </m:r>
                            </m:e>
                          </m:bar>
                        </m:e>
                        <m:lim>
                          <m:r>
                            <m:rPr>
                              <m:nor/>
                            </m:rPr>
                            <a:rPr lang="zh-CN" altLang="zh-CN" sz="2400">
                              <a:solidFill>
                                <a:srgbClr val="00B0F0"/>
                              </a:solidFill>
                              <a:latin typeface="楷体" panose="02010609060101010101" pitchFamily="49" charset="-122"/>
                              <a:ea typeface="楷体" panose="02010609060101010101" pitchFamily="49" charset="-122"/>
                              <a:cs typeface="Times New Roman" panose="02020603050405020304" pitchFamily="18" charset="0"/>
                            </a:rPr>
                            <m:t>方式状语</m:t>
                          </m:r>
                        </m:lim>
                      </m:limLow>
                    </m:oMath>
                  </m:oMathPara>
                </a14:m>
                <a:endParaRPr lang="zh-CN" altLang="zh-CN" sz="1050">
                  <a:solidFill>
                    <a:srgbClr val="000000"/>
                  </a:solidFill>
                  <a:cs typeface="Times New Roman" panose="02020603050405020304" pitchFamily="18" charset="0"/>
                </a:endParaRPr>
              </a:p>
              <a:p>
                <a:pPr algn="just">
                  <a:lnSpc>
                    <a:spcPct val="150000"/>
                  </a:lnSpc>
                  <a:spcAft>
                    <a:spcPts val="0"/>
                  </a:spcAft>
                </a:pPr>
                <a14:m>
                  <m:oMath xmlns:m="http://schemas.openxmlformats.org/officeDocument/2006/math">
                    <m:limLow>
                      <m:limLowPr>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limLowPr>
                      <m:e>
                        <m:bar>
                          <m:barPr>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sz="2400" i="1">
                                <a:solidFill>
                                  <a:srgbClr val="000000"/>
                                </a:solidFill>
                                <a:latin typeface="Cambria Math" panose="02040503050406030204" pitchFamily="18" charset="0"/>
                                <a:cs typeface="Times New Roman" panose="02020603050405020304" pitchFamily="18" charset="0"/>
                              </a:rPr>
                              <m:t>𝐬𝐢𝐧𝐤𝐢𝐧𝐠</m:t>
                            </m:r>
                            <m:r>
                              <m:rPr>
                                <m:nor/>
                              </m:rPr>
                              <a:rPr lang="en-US" altLang="zh-CN" sz="2400">
                                <a:solidFill>
                                  <a:srgbClr val="000000"/>
                                </a:solidFill>
                                <a:latin typeface="Cambria Math" panose="02040503050406030204" pitchFamily="18" charset="0"/>
                                <a:cs typeface="Times New Roman" panose="02020603050405020304" pitchFamily="18" charset="0"/>
                              </a:rPr>
                              <m:t> </m:t>
                            </m:r>
                            <m:r>
                              <a:rPr lang="en-US" altLang="zh-CN" sz="2400" i="1">
                                <a:solidFill>
                                  <a:srgbClr val="000000"/>
                                </a:solidFill>
                                <a:latin typeface="Cambria Math" panose="02040503050406030204" pitchFamily="18" charset="0"/>
                                <a:cs typeface="Times New Roman" panose="02020603050405020304" pitchFamily="18" charset="0"/>
                              </a:rPr>
                              <m:t>𝐰𝐚𝐬𝐭𝐞</m:t>
                            </m:r>
                            <m:r>
                              <m:rPr>
                                <m:nor/>
                              </m:rPr>
                              <a:rPr lang="en-US" altLang="zh-CN" sz="2400">
                                <a:solidFill>
                                  <a:srgbClr val="000000"/>
                                </a:solidFill>
                                <a:latin typeface="Cambria Math" panose="02040503050406030204" pitchFamily="18" charset="0"/>
                                <a:cs typeface="Times New Roman" panose="02020603050405020304" pitchFamily="18" charset="0"/>
                              </a:rPr>
                              <m:t> </m:t>
                            </m:r>
                            <m:r>
                              <a:rPr lang="en-US" altLang="zh-CN" sz="2400" i="1">
                                <a:solidFill>
                                  <a:srgbClr val="000000"/>
                                </a:solidFill>
                                <a:latin typeface="Cambria Math" panose="02040503050406030204" pitchFamily="18" charset="0"/>
                                <a:cs typeface="Times New Roman" panose="02020603050405020304" pitchFamily="18" charset="0"/>
                              </a:rPr>
                              <m:t>𝐰𝐨𝐨𝐝</m:t>
                            </m:r>
                            <m:r>
                              <m:rPr>
                                <m:nor/>
                              </m:rPr>
                              <a:rPr lang="en-US" altLang="zh-CN" sz="2400">
                                <a:solidFill>
                                  <a:srgbClr val="000000"/>
                                </a:solidFill>
                                <a:latin typeface="Cambria Math" panose="02040503050406030204" pitchFamily="18" charset="0"/>
                                <a:cs typeface="Times New Roman" panose="02020603050405020304" pitchFamily="18" charset="0"/>
                              </a:rPr>
                              <m:t> </m:t>
                            </m:r>
                            <m:r>
                              <a:rPr lang="en-US" altLang="zh-CN" sz="2400" i="1">
                                <a:solidFill>
                                  <a:srgbClr val="000000"/>
                                </a:solidFill>
                                <a:latin typeface="Cambria Math" panose="02040503050406030204" pitchFamily="18" charset="0"/>
                                <a:cs typeface="Times New Roman" panose="02020603050405020304" pitchFamily="18" charset="0"/>
                              </a:rPr>
                              <m:t>𝐭𝐨𝐭𝐡𝐞</m:t>
                            </m:r>
                            <m:r>
                              <m:rPr>
                                <m:nor/>
                              </m:rPr>
                              <a:rPr lang="en-US" altLang="zh-CN" sz="2400">
                                <a:solidFill>
                                  <a:srgbClr val="000000"/>
                                </a:solidFill>
                                <a:latin typeface="Cambria Math" panose="02040503050406030204" pitchFamily="18" charset="0"/>
                                <a:cs typeface="Times New Roman" panose="02020603050405020304" pitchFamily="18" charset="0"/>
                              </a:rPr>
                              <m:t> </m:t>
                            </m:r>
                            <m:r>
                              <a:rPr lang="en-US" altLang="zh-CN" sz="2400" i="1">
                                <a:solidFill>
                                  <a:srgbClr val="000000"/>
                                </a:solidFill>
                                <a:latin typeface="Cambria Math" panose="02040503050406030204" pitchFamily="18" charset="0"/>
                                <a:cs typeface="Times New Roman" panose="02020603050405020304" pitchFamily="18" charset="0"/>
                              </a:rPr>
                              <m:t>𝐬𝐞𝐚</m:t>
                            </m:r>
                            <m:r>
                              <m:rPr>
                                <m:nor/>
                              </m:rPr>
                              <a:rPr lang="en-US" altLang="zh-CN" sz="2400">
                                <a:solidFill>
                                  <a:srgbClr val="000000"/>
                                </a:solidFill>
                                <a:latin typeface="Cambria Math" panose="02040503050406030204" pitchFamily="18" charset="0"/>
                                <a:cs typeface="Times New Roman" panose="02020603050405020304" pitchFamily="18" charset="0"/>
                              </a:rPr>
                              <m:t> </m:t>
                            </m:r>
                            <m:r>
                              <a:rPr lang="en-US" altLang="zh-CN" sz="2400" i="1">
                                <a:solidFill>
                                  <a:srgbClr val="000000"/>
                                </a:solidFill>
                                <a:latin typeface="Cambria Math" panose="02040503050406030204" pitchFamily="18" charset="0"/>
                                <a:cs typeface="Times New Roman" panose="02020603050405020304" pitchFamily="18" charset="0"/>
                              </a:rPr>
                              <m:t>𝐟𝐥𝐨𝐨𝐫</m:t>
                            </m:r>
                          </m:e>
                        </m:bar>
                      </m:e>
                      <m:lim>
                        <m:r>
                          <m:rPr>
                            <m:nor/>
                          </m:rPr>
                          <a:rPr lang="zh-CN" altLang="zh-CN" sz="2400">
                            <a:solidFill>
                              <a:srgbClr val="000000"/>
                            </a:solidFill>
                            <a:latin typeface="楷体" panose="02010609060101010101" pitchFamily="49" charset="-122"/>
                            <a:ea typeface="楷体" panose="02010609060101010101" pitchFamily="49" charset="-122"/>
                            <a:cs typeface="Times New Roman" panose="02020603050405020304" pitchFamily="18" charset="0"/>
                          </a:rPr>
                          <m:t>同位语</m:t>
                        </m:r>
                      </m:lim>
                    </m:limLow>
                  </m:oMath>
                </a14:m>
                <a:r>
                  <a:rPr lang="zh-CN" altLang="zh-CN" sz="2400">
                    <a:solidFill>
                      <a:srgbClr val="000000"/>
                    </a:solidFill>
                    <a:cs typeface="Times New Roman" panose="02020603050405020304" pitchFamily="18" charset="0"/>
                  </a:rPr>
                  <a:t>，</a:t>
                </a:r>
                <a:r>
                  <a:rPr lang="en-US" altLang="zh-CN" sz="2400" u="sng">
                    <a:solidFill>
                      <a:srgbClr val="00B0F0"/>
                    </a:solidFill>
                    <a:uFill>
                      <a:solidFill>
                        <a:srgbClr val="00B0F0"/>
                      </a:solidFill>
                    </a:uFill>
                    <a:cs typeface="Times New Roman" panose="02020603050405020304" pitchFamily="18" charset="0"/>
                  </a:rPr>
                  <a:t>where</a:t>
                </a:r>
                <a:endParaRPr lang="zh-CN" altLang="zh-CN" sz="1050">
                  <a:solidFill>
                    <a:srgbClr val="000000"/>
                  </a:solidFill>
                  <a:cs typeface="Times New Roman" panose="02020603050405020304" pitchFamily="18" charset="0"/>
                </a:endParaRPr>
              </a:p>
              <a:p>
                <a:pPr algn="just">
                  <a:lnSpc>
                    <a:spcPct val="150000"/>
                  </a:lnSpc>
                  <a:spcAft>
                    <a:spcPts val="0"/>
                  </a:spcAft>
                </a:pPr>
                <a14:m>
                  <m:oMath xmlns:m="http://schemas.openxmlformats.org/officeDocument/2006/math">
                    <m:limLow>
                      <m:limLowPr>
                        <m:ctrlPr>
                          <a:rPr lang="zh-CN" altLang="zh-CN" sz="2400" i="1">
                            <a:solidFill>
                              <a:srgbClr val="00B0F0"/>
                            </a:solidFill>
                            <a:uFill>
                              <a:solidFill>
                                <a:srgbClr val="00B0F0"/>
                              </a:solidFill>
                            </a:uFill>
                            <a:latin typeface="Cambria Math" panose="02040503050406030204" pitchFamily="18" charset="0"/>
                            <a:ea typeface="Cambria Math" panose="02040503050406030204" pitchFamily="18" charset="0"/>
                            <a:cs typeface="Times New Roman" panose="02020603050405020304" pitchFamily="18" charset="0"/>
                          </a:rPr>
                        </m:ctrlPr>
                      </m:limLowPr>
                      <m:e>
                        <m:bar>
                          <m:barPr>
                            <m:ctrlPr>
                              <a:rPr lang="zh-CN" altLang="zh-CN" sz="2400" i="1">
                                <a:solidFill>
                                  <a:srgbClr val="00B0F0"/>
                                </a:solidFill>
                                <a:uFill>
                                  <a:solidFill>
                                    <a:srgbClr val="00B0F0"/>
                                  </a:solidFill>
                                </a:u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sz="2400" i="1">
                                <a:solidFill>
                                  <a:srgbClr val="00B0F0"/>
                                </a:solidFill>
                                <a:latin typeface="Cambria Math" panose="02040503050406030204" pitchFamily="18" charset="0"/>
                                <a:cs typeface="Times New Roman" panose="02020603050405020304" pitchFamily="18" charset="0"/>
                              </a:rPr>
                              <m:t>𝐜𝐚𝐫𝐛𝐨𝐧𝐭𝐡𝐚𝐭𝐭𝐡𝐞𝐭𝐫𝐞𝐞𝐬</m:t>
                            </m:r>
                            <m:r>
                              <m:rPr>
                                <m:nor/>
                              </m:rPr>
                              <a:rPr lang="en-US" altLang="zh-CN" sz="2400">
                                <a:solidFill>
                                  <a:srgbClr val="00B0F0"/>
                                </a:solidFill>
                                <a:latin typeface="Cambria Math" panose="02040503050406030204" pitchFamily="18" charset="0"/>
                                <a:cs typeface="Times New Roman" panose="02020603050405020304" pitchFamily="18" charset="0"/>
                              </a:rPr>
                              <m:t> </m:t>
                            </m:r>
                            <m:r>
                              <a:rPr lang="en-US" altLang="zh-CN" sz="2400" i="1">
                                <a:solidFill>
                                  <a:srgbClr val="00B0F0"/>
                                </a:solidFill>
                                <a:latin typeface="Cambria Math" panose="02040503050406030204" pitchFamily="18" charset="0"/>
                                <a:cs typeface="Times New Roman" panose="02020603050405020304" pitchFamily="18" charset="0"/>
                              </a:rPr>
                              <m:t>𝐬𝐭𝐨𝐫𝐞𝐝</m:t>
                            </m:r>
                            <m:r>
                              <m:rPr>
                                <m:nor/>
                              </m:rPr>
                              <a:rPr lang="en-US" altLang="zh-CN" sz="2400">
                                <a:solidFill>
                                  <a:srgbClr val="00B0F0"/>
                                </a:solidFill>
                                <a:latin typeface="Cambria Math" panose="02040503050406030204" pitchFamily="18" charset="0"/>
                                <a:cs typeface="Times New Roman" panose="02020603050405020304" pitchFamily="18" charset="0"/>
                              </a:rPr>
                              <m:t> </m:t>
                            </m:r>
                            <m:r>
                              <a:rPr lang="en-US" altLang="zh-CN" sz="2400" i="1">
                                <a:solidFill>
                                  <a:srgbClr val="00B0F0"/>
                                </a:solidFill>
                                <a:latin typeface="Cambria Math" panose="02040503050406030204" pitchFamily="18" charset="0"/>
                                <a:cs typeface="Times New Roman" panose="02020603050405020304" pitchFamily="18" charset="0"/>
                              </a:rPr>
                              <m:t>𝐮𝐩</m:t>
                            </m:r>
                            <m:r>
                              <m:rPr>
                                <m:nor/>
                              </m:rPr>
                              <a:rPr lang="en-US" altLang="zh-CN" sz="2400">
                                <a:solidFill>
                                  <a:srgbClr val="00B0F0"/>
                                </a:solidFill>
                                <a:latin typeface="Cambria Math" panose="02040503050406030204" pitchFamily="18" charset="0"/>
                                <a:cs typeface="Times New Roman" panose="02020603050405020304" pitchFamily="18" charset="0"/>
                              </a:rPr>
                              <m:t> </m:t>
                            </m:r>
                            <m:r>
                              <a:rPr lang="en-US" altLang="zh-CN" sz="2400" i="1">
                                <a:solidFill>
                                  <a:srgbClr val="00B0F0"/>
                                </a:solidFill>
                                <a:latin typeface="Cambria Math" panose="02040503050406030204" pitchFamily="18" charset="0"/>
                                <a:cs typeface="Times New Roman" panose="02020603050405020304" pitchFamily="18" charset="0"/>
                              </a:rPr>
                              <m:t>𝐜𝐚𝐧</m:t>
                            </m:r>
                            <m:r>
                              <m:rPr>
                                <m:nor/>
                              </m:rPr>
                              <a:rPr lang="en-US" altLang="zh-CN" sz="2400">
                                <a:solidFill>
                                  <a:srgbClr val="00B0F0"/>
                                </a:solidFill>
                                <a:latin typeface="Cambria Math" panose="02040503050406030204" pitchFamily="18" charset="0"/>
                                <a:cs typeface="Times New Roman" panose="02020603050405020304" pitchFamily="18" charset="0"/>
                              </a:rPr>
                              <m:t> </m:t>
                            </m:r>
                            <m:r>
                              <a:rPr lang="en-US" altLang="zh-CN" sz="2400" i="1">
                                <a:solidFill>
                                  <a:srgbClr val="00B0F0"/>
                                </a:solidFill>
                                <a:latin typeface="Cambria Math" panose="02040503050406030204" pitchFamily="18" charset="0"/>
                                <a:cs typeface="Times New Roman" panose="02020603050405020304" pitchFamily="18" charset="0"/>
                              </a:rPr>
                              <m:t>𝐫𝐞𝐦𝐚𝐢𝐧</m:t>
                            </m:r>
                            <m:r>
                              <m:rPr>
                                <m:nor/>
                              </m:rPr>
                              <a:rPr lang="en-US" altLang="zh-CN" sz="2400">
                                <a:solidFill>
                                  <a:srgbClr val="00B0F0"/>
                                </a:solidFill>
                                <a:latin typeface="Cambria Math" panose="02040503050406030204" pitchFamily="18" charset="0"/>
                                <a:cs typeface="Times New Roman" panose="02020603050405020304" pitchFamily="18" charset="0"/>
                              </a:rPr>
                              <m:t> </m:t>
                            </m:r>
                            <m:r>
                              <a:rPr lang="en-US" altLang="zh-CN" sz="2400" i="1">
                                <a:solidFill>
                                  <a:srgbClr val="00B0F0"/>
                                </a:solidFill>
                                <a:latin typeface="Cambria Math" panose="02040503050406030204" pitchFamily="18" charset="0"/>
                                <a:cs typeface="Times New Roman" panose="02020603050405020304" pitchFamily="18" charset="0"/>
                              </a:rPr>
                              <m:t>𝐥𝐨𝐜𝐤𝐞𝐝</m:t>
                            </m:r>
                          </m:e>
                        </m:bar>
                      </m:e>
                      <m:lim>
                        <m:r>
                          <m:rPr>
                            <m:nor/>
                          </m:rPr>
                          <a:rPr lang="zh-CN" altLang="zh-CN" sz="2400">
                            <a:solidFill>
                              <a:srgbClr val="00B0F0"/>
                            </a:solidFill>
                            <a:latin typeface="楷体" panose="02010609060101010101" pitchFamily="49" charset="-122"/>
                            <a:ea typeface="楷体" panose="02010609060101010101" pitchFamily="49" charset="-122"/>
                            <a:cs typeface="Times New Roman" panose="02020603050405020304" pitchFamily="18" charset="0"/>
                          </a:rPr>
                          <m:t>定语从句</m:t>
                        </m:r>
                      </m:lim>
                    </m:limLow>
                  </m:oMath>
                </a14:m>
                <a:r>
                  <a:rPr lang="en-US" altLang="zh-CN" sz="2400">
                    <a:solidFill>
                      <a:srgbClr val="00B0F0"/>
                    </a:solidFill>
                    <a:ea typeface="楷体" panose="02010609060101010101" pitchFamily="49" charset="-122"/>
                    <a:cs typeface="Times New Roman" panose="02020603050405020304" pitchFamily="18" charset="0"/>
                  </a:rPr>
                  <a:t> </a:t>
                </a:r>
                <a:endParaRPr lang="zh-CN" altLang="zh-CN" sz="1050">
                  <a:solidFill>
                    <a:srgbClr val="000000"/>
                  </a:solidFill>
                  <a:cs typeface="Times New Roman" panose="02020603050405020304" pitchFamily="18" charset="0"/>
                </a:endParaRPr>
              </a:p>
              <a:p>
                <a:pPr algn="just">
                  <a:lnSpc>
                    <a:spcPct val="150000"/>
                  </a:lnSpc>
                  <a:spcAft>
                    <a:spcPts val="0"/>
                  </a:spcAft>
                </a:pPr>
                <a:r>
                  <a:rPr lang="en-US" altLang="zh-CN" sz="2400" u="sng">
                    <a:solidFill>
                      <a:srgbClr val="00B0F0"/>
                    </a:solidFill>
                    <a:uFill>
                      <a:solidFill>
                        <a:srgbClr val="00B0F0"/>
                      </a:solidFill>
                    </a:uFill>
                    <a:cs typeface="Times New Roman" panose="02020603050405020304" pitchFamily="18" charset="0"/>
                  </a:rPr>
                  <a:t>away</a:t>
                </a:r>
                <a:r>
                  <a:rPr lang="en-US" altLang="zh-CN" sz="2400" u="sng">
                    <a:solidFill>
                      <a:srgbClr val="00B0F0"/>
                    </a:solidFill>
                    <a:uFill>
                      <a:solidFill>
                        <a:srgbClr val="00B0F0"/>
                      </a:solidFill>
                    </a:uFill>
                    <a:ea typeface="楷体" panose="02010609060101010101" pitchFamily="49" charset="-122"/>
                    <a:cs typeface="Times New Roman" panose="02020603050405020304" pitchFamily="18" charset="0"/>
                  </a:rPr>
                  <a:t> </a:t>
                </a:r>
                <a:r>
                  <a:rPr lang="en-US" altLang="zh-CN" sz="2400" u="sng">
                    <a:solidFill>
                      <a:srgbClr val="00B0F0"/>
                    </a:solidFill>
                    <a:uFill>
                      <a:solidFill>
                        <a:srgbClr val="00B0F0"/>
                      </a:solidFill>
                    </a:uFill>
                    <a:cs typeface="Times New Roman" panose="02020603050405020304" pitchFamily="18" charset="0"/>
                  </a:rPr>
                  <a:t>for</a:t>
                </a:r>
                <a:r>
                  <a:rPr lang="en-US" altLang="zh-CN" sz="2400" u="sng">
                    <a:solidFill>
                      <a:srgbClr val="00B0F0"/>
                    </a:solidFill>
                    <a:uFill>
                      <a:solidFill>
                        <a:srgbClr val="00B0F0"/>
                      </a:solidFill>
                    </a:uFill>
                    <a:ea typeface="楷体" panose="02010609060101010101" pitchFamily="49" charset="-122"/>
                    <a:cs typeface="Times New Roman" panose="02020603050405020304" pitchFamily="18" charset="0"/>
                  </a:rPr>
                  <a:t> </a:t>
                </a:r>
                <a:r>
                  <a:rPr lang="en-US" altLang="zh-CN" sz="2400" u="sng">
                    <a:solidFill>
                      <a:srgbClr val="00B0F0"/>
                    </a:solidFill>
                    <a:uFill>
                      <a:solidFill>
                        <a:srgbClr val="00B0F0"/>
                      </a:solidFill>
                    </a:uFill>
                    <a:cs typeface="Times New Roman" panose="02020603050405020304" pitchFamily="18" charset="0"/>
                  </a:rPr>
                  <a:t>centuries</a:t>
                </a:r>
                <a:r>
                  <a:rPr lang="en-US" altLang="zh-CN" sz="2400">
                    <a:solidFill>
                      <a:srgbClr val="00B0F0"/>
                    </a:solidFill>
                    <a:latin typeface="宋体" panose="02010600030101010101" pitchFamily="2" charset="-122"/>
                    <a:cs typeface="Times New Roman" panose="02020603050405020304" pitchFamily="18" charset="0"/>
                  </a:rPr>
                  <a:t>.</a:t>
                </a:r>
                <a:endParaRPr lang="zh-CN" altLang="zh-CN" sz="1050">
                  <a:solidFill>
                    <a:srgbClr val="000000"/>
                  </a:solidFill>
                  <a:cs typeface="Times New Roman" panose="02020603050405020304" pitchFamily="18" charset="0"/>
                </a:endParaRPr>
              </a:p>
            </p:txBody>
          </p:sp>
        </mc:Choice>
        <mc:Fallback xmlns="">
          <p:sp>
            <p:nvSpPr>
              <p:cNvPr id="3" name="圆角矩形 2"/>
              <p:cNvSpPr>
                <a:spLocks noRot="1" noChangeAspect="1" noMove="1" noResize="1" noEditPoints="1" noAdjustHandles="1" noChangeArrowheads="1" noChangeShapeType="1" noTextEdit="1"/>
              </p:cNvSpPr>
              <p:nvPr/>
            </p:nvSpPr>
            <p:spPr bwMode="auto">
              <a:xfrm>
                <a:off x="360854" y="942975"/>
                <a:ext cx="11494992" cy="4947378"/>
              </a:xfrm>
              <a:prstGeom prst="roundRect">
                <a:avLst>
                  <a:gd name="adj" fmla="val 12728"/>
                </a:avLst>
              </a:prstGeom>
              <a:blipFill>
                <a:blip r:embed="rId2"/>
                <a:stretch>
                  <a:fillRect/>
                </a:stretch>
              </a:blipFill>
              <a:ln w="19050" algn="ctr">
                <a:noFill/>
                <a:miter lim="800000"/>
              </a:ln>
            </p:spPr>
            <p:txBody>
              <a:bodyPr/>
              <a:lstStyle/>
              <a:p>
                <a:r>
                  <a:rPr lang="zh-CN" altLang="en-US">
                    <a:noFill/>
                  </a:rPr>
                  <a:t> </a:t>
                </a:r>
              </a:p>
            </p:txBody>
          </p:sp>
        </mc:Fallback>
      </mc:AlternateContent>
    </p:spTree>
    <p:extLst>
      <p:ext uri="{BB962C8B-B14F-4D97-AF65-F5344CB8AC3E}">
        <p14:creationId xmlns:p14="http://schemas.microsoft.com/office/powerpoint/2010/main" val="3297401208"/>
      </p:ext>
    </p:extLst>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分析.eps" descr="id:2147488593;FounderCES"/>
          <p:cNvPicPr/>
          <p:nvPr/>
        </p:nvPicPr>
        <p:blipFill>
          <a:blip r:embed="rId2"/>
          <a:stretch>
            <a:fillRect/>
          </a:stretch>
        </p:blipFill>
        <p:spPr>
          <a:xfrm>
            <a:off x="426052" y="836712"/>
            <a:ext cx="640080" cy="303530"/>
          </a:xfrm>
          <a:prstGeom prst="rect">
            <a:avLst/>
          </a:prstGeom>
        </p:spPr>
      </p:pic>
      <p:pic>
        <p:nvPicPr>
          <p:cNvPr id="5" name="译文.eps" descr="id:2147488600;FounderCES"/>
          <p:cNvPicPr/>
          <p:nvPr/>
        </p:nvPicPr>
        <p:blipFill>
          <a:blip r:embed="rId3"/>
          <a:stretch>
            <a:fillRect/>
          </a:stretch>
        </p:blipFill>
        <p:spPr>
          <a:xfrm>
            <a:off x="426052" y="4221088"/>
            <a:ext cx="640080" cy="299720"/>
          </a:xfrm>
          <a:prstGeom prst="rect">
            <a:avLst/>
          </a:prstGeom>
        </p:spPr>
      </p:pic>
      <p:sp>
        <p:nvSpPr>
          <p:cNvPr id="6" name="内容占位符 5"/>
          <p:cNvSpPr>
            <a:spLocks noGrp="1"/>
          </p:cNvSpPr>
          <p:nvPr>
            <p:ph idx="1"/>
          </p:nvPr>
        </p:nvSpPr>
        <p:spPr>
          <a:xfrm>
            <a:off x="369998" y="692696"/>
            <a:ext cx="11485848" cy="4766690"/>
          </a:xfrm>
        </p:spPr>
        <p:txBody>
          <a:bodyPr/>
          <a:lstStyle/>
          <a:p>
            <a:pPr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本</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句是复合句。</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by purposefully adding to the wreckage</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by</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＋动名词</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结构作方式状语；</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sinking waste wood to the sea floor</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是对前面</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adding to the wreckage</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的补充说明；</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where carbon that the trees stored up can remain locked away for centuries</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where</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引导的定语从句，修饰先行词</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sea floor</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where</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在从句中作地点状语；</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that the trees stored up</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引导的定语从句，修饰先行词</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carbon</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在从句中作宾语</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现在</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，安吉尔想通过有目的地增加残骸——将废弃木材沉入海底——来对抗气候变化，在那里树木储存的碳可以封存几个世纪</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690632096"/>
      </p:ext>
    </p:extLst>
  </p:cSld>
  <p:clrMapOvr>
    <a:masterClrMapping/>
  </p:clrMapOvr>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圆角矩形 2"/>
              <p:cNvSpPr/>
              <p:nvPr/>
            </p:nvSpPr>
            <p:spPr bwMode="auto">
              <a:xfrm>
                <a:off x="334566" y="980728"/>
                <a:ext cx="11494992" cy="3129648"/>
              </a:xfrm>
              <a:prstGeom prst="roundRect">
                <a:avLst>
                  <a:gd name="adj" fmla="val 12728"/>
                </a:avLst>
              </a:prstGeom>
              <a:solidFill>
                <a:srgbClr val="FEE2D1"/>
              </a:solidFill>
              <a:ln w="19050" algn="ctr">
                <a:noFill/>
                <a:miter lim="800000"/>
              </a:ln>
            </p:spPr>
            <p:txBody>
              <a:bodyPr vert="horz" wrap="square" lIns="91440" tIns="45720" rIns="91440" bIns="45720" numCol="1" rtlCol="0" anchor="ctr" anchorCtr="0" compatLnSpc="1">
                <a:spAutoFit/>
              </a:bodyPr>
              <a:lstStyle/>
              <a:p>
                <a:pPr algn="just">
                  <a:lnSpc>
                    <a:spcPct val="150000"/>
                  </a:lnSpc>
                  <a:spcAft>
                    <a:spcPts val="0"/>
                  </a:spcAft>
                </a:pPr>
                <a:r>
                  <a:rPr lang="en-US" altLang="zh-CN" sz="2400">
                    <a:solidFill>
                      <a:srgbClr val="F08100"/>
                    </a:solidFill>
                    <a:latin typeface="MS Mincho"/>
                    <a:cs typeface="Times New Roman" panose="02020603050405020304" pitchFamily="18" charset="0"/>
                  </a:rPr>
                  <a:t>❸</a:t>
                </a:r>
                <a:r>
                  <a:rPr lang="en-US" altLang="zh-CN" sz="2400">
                    <a:solidFill>
                      <a:srgbClr val="000000"/>
                    </a:solidFill>
                    <a:cs typeface="Times New Roman" panose="02020603050405020304" pitchFamily="18" charset="0"/>
                  </a:rPr>
                  <a:t>Industrial agriculture and forestry could grow</a:t>
                </a:r>
                <a:r>
                  <a:rPr lang="zh-CN" altLang="zh-CN" sz="2400">
                    <a:solidFill>
                      <a:srgbClr val="000000"/>
                    </a:solidFill>
                    <a:cs typeface="Times New Roman" panose="02020603050405020304" pitchFamily="18" charset="0"/>
                  </a:rPr>
                  <a:t>，</a:t>
                </a:r>
                <a:r>
                  <a:rPr lang="en-US" altLang="zh-CN" sz="2400">
                    <a:solidFill>
                      <a:srgbClr val="000000"/>
                    </a:solidFill>
                    <a:cs typeface="Times New Roman" panose="02020603050405020304" pitchFamily="18" charset="0"/>
                  </a:rPr>
                  <a:t>process</a:t>
                </a:r>
                <a:r>
                  <a:rPr lang="zh-CN" altLang="zh-CN" sz="2400">
                    <a:solidFill>
                      <a:srgbClr val="000000"/>
                    </a:solidFill>
                    <a:cs typeface="Times New Roman" panose="02020603050405020304" pitchFamily="18" charset="0"/>
                  </a:rPr>
                  <a:t>，</a:t>
                </a:r>
                <a:r>
                  <a:rPr lang="en-US" altLang="zh-CN" sz="2400">
                    <a:solidFill>
                      <a:srgbClr val="000000"/>
                    </a:solidFill>
                    <a:cs typeface="Times New Roman" panose="02020603050405020304" pitchFamily="18" charset="0"/>
                  </a:rPr>
                  <a:t>and transport plants</a:t>
                </a:r>
                <a:r>
                  <a:rPr lang="zh-CN" altLang="zh-CN" sz="2400">
                    <a:solidFill>
                      <a:srgbClr val="000000"/>
                    </a:solidFill>
                    <a:cs typeface="Times New Roman" panose="02020603050405020304" pitchFamily="18" charset="0"/>
                  </a:rPr>
                  <a:t>，</a:t>
                </a:r>
                <a14:m>
                  <m:oMath xmlns:m="http://schemas.openxmlformats.org/officeDocument/2006/math">
                    <m:limLow>
                      <m:limLowPr>
                        <m:ctrlPr>
                          <a:rPr lang="zh-CN" altLang="zh-CN" sz="2400" i="1">
                            <a:solidFill>
                              <a:srgbClr val="00B0F0"/>
                            </a:solidFill>
                            <a:latin typeface="Cambria Math" panose="02040503050406030204" pitchFamily="18" charset="0"/>
                            <a:ea typeface="Cambria Math" panose="02040503050406030204" pitchFamily="18" charset="0"/>
                            <a:cs typeface="Times New Roman" panose="02020603050405020304" pitchFamily="18" charset="0"/>
                          </a:rPr>
                        </m:ctrlPr>
                      </m:limLowPr>
                      <m:e>
                        <m:bar>
                          <m:barPr>
                            <m:ctrlPr>
                              <a:rPr lang="zh-CN" altLang="zh-CN" sz="2400" i="1">
                                <a:solidFill>
                                  <a:srgbClr val="00B0F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sz="2400" i="1">
                                <a:solidFill>
                                  <a:srgbClr val="00B0F0"/>
                                </a:solidFill>
                                <a:latin typeface="Cambria Math" panose="02040503050406030204" pitchFamily="18" charset="0"/>
                                <a:cs typeface="Times New Roman" panose="02020603050405020304" pitchFamily="18" charset="0"/>
                              </a:rPr>
                              <m:t>𝐢𝐧𝐜𝐨𝐧𝐭𝐫𝐚𝐬𝐭𝐭𝐨𝐦𝐚𝐫𝐢𝐧𝐞𝐟𝐚𝐫𝐦𝐢𝐧𝐠</m:t>
                            </m:r>
                          </m:e>
                        </m:bar>
                        <m:r>
                          <m:rPr>
                            <m:nor/>
                          </m:rPr>
                          <a:rPr lang="zh-CN" altLang="zh-CN" sz="2400">
                            <a:solidFill>
                              <a:srgbClr val="00B0F0"/>
                            </a:solidFill>
                            <a:latin typeface="Cambria Math" panose="02040503050406030204" pitchFamily="18" charset="0"/>
                            <a:cs typeface="Times New Roman" panose="02020603050405020304" pitchFamily="18" charset="0"/>
                          </a:rPr>
                          <m:t>，</m:t>
                        </m:r>
                      </m:e>
                      <m:lim>
                        <m:r>
                          <m:rPr>
                            <m:nor/>
                          </m:rPr>
                          <a:rPr lang="zh-CN" altLang="zh-CN" sz="2400">
                            <a:solidFill>
                              <a:srgbClr val="00B0F0"/>
                            </a:solidFill>
                            <a:latin typeface="楷体" panose="02010609060101010101" pitchFamily="49" charset="-122"/>
                            <a:ea typeface="楷体" panose="02010609060101010101" pitchFamily="49" charset="-122"/>
                            <a:cs typeface="Times New Roman" panose="02020603050405020304" pitchFamily="18" charset="0"/>
                          </a:rPr>
                          <m:t>对比状语</m:t>
                        </m:r>
                      </m:lim>
                    </m:limLow>
                  </m:oMath>
                </a14:m>
                <a:r>
                  <a:rPr lang="en-US" altLang="zh-CN" sz="2400">
                    <a:solidFill>
                      <a:srgbClr val="006FC1"/>
                    </a:solidFill>
                    <a:ea typeface="楷体" panose="02010609060101010101" pitchFamily="49" charset="-122"/>
                    <a:cs typeface="Times New Roman" panose="02020603050405020304" pitchFamily="18" charset="0"/>
                  </a:rPr>
                  <a:t> </a:t>
                </a:r>
                <a:r>
                  <a:rPr lang="en-US" altLang="zh-CN" sz="2400" u="sng">
                    <a:solidFill>
                      <a:srgbClr val="F38928"/>
                    </a:solidFill>
                    <a:uFill>
                      <a:solidFill>
                        <a:srgbClr val="FD700A"/>
                      </a:solidFill>
                    </a:uFill>
                    <a:cs typeface="Times New Roman" panose="02020603050405020304" pitchFamily="18" charset="0"/>
                  </a:rPr>
                  <a:t>which</a:t>
                </a:r>
                <a:r>
                  <a:rPr lang="en-US" altLang="zh-CN" sz="2400" u="sng">
                    <a:solidFill>
                      <a:srgbClr val="F38928"/>
                    </a:solidFill>
                    <a:uFill>
                      <a:solidFill>
                        <a:srgbClr val="FD700A"/>
                      </a:solidFill>
                    </a:uFill>
                    <a:ea typeface="楷体" panose="02010609060101010101" pitchFamily="49" charset="-122"/>
                    <a:cs typeface="Times New Roman" panose="02020603050405020304" pitchFamily="18" charset="0"/>
                  </a:rPr>
                  <a:t> </a:t>
                </a:r>
                <a:r>
                  <a:rPr lang="en-US" altLang="zh-CN" sz="2400" u="sng">
                    <a:solidFill>
                      <a:srgbClr val="F38928"/>
                    </a:solidFill>
                    <a:uFill>
                      <a:solidFill>
                        <a:srgbClr val="FD700A"/>
                      </a:solidFill>
                    </a:uFill>
                    <a:cs typeface="Times New Roman" panose="02020603050405020304" pitchFamily="18" charset="0"/>
                  </a:rPr>
                  <a:t>has</a:t>
                </a:r>
                <a:r>
                  <a:rPr lang="en-US" altLang="zh-CN" sz="2400" u="sng">
                    <a:solidFill>
                      <a:srgbClr val="F38928"/>
                    </a:solidFill>
                    <a:uFill>
                      <a:solidFill>
                        <a:srgbClr val="FD700A"/>
                      </a:solidFill>
                    </a:uFill>
                    <a:ea typeface="楷体" panose="02010609060101010101" pitchFamily="49" charset="-122"/>
                    <a:cs typeface="Times New Roman" panose="02020603050405020304" pitchFamily="18" charset="0"/>
                  </a:rPr>
                  <a:t> </a:t>
                </a:r>
                <a:r>
                  <a:rPr lang="en-US" altLang="zh-CN" sz="2400" u="sng">
                    <a:solidFill>
                      <a:srgbClr val="F38928"/>
                    </a:solidFill>
                    <a:uFill>
                      <a:solidFill>
                        <a:srgbClr val="FD700A"/>
                      </a:solidFill>
                    </a:uFill>
                    <a:cs typeface="Times New Roman" panose="02020603050405020304" pitchFamily="18" charset="0"/>
                  </a:rPr>
                  <a:t>never</a:t>
                </a:r>
                <a:endParaRPr lang="zh-CN" altLang="zh-CN" sz="1050">
                  <a:solidFill>
                    <a:srgbClr val="000000"/>
                  </a:solidFill>
                  <a:cs typeface="Times New Roman" panose="02020603050405020304" pitchFamily="18" charset="0"/>
                </a:endParaRPr>
              </a:p>
              <a:p>
                <a:pPr algn="just">
                  <a:lnSpc>
                    <a:spcPct val="150000"/>
                  </a:lnSpc>
                  <a:spcAft>
                    <a:spcPts val="0"/>
                  </a:spcAft>
                </a:pPr>
                <a14:m>
                  <m:oMath xmlns:m="http://schemas.openxmlformats.org/officeDocument/2006/math">
                    <m:limLow>
                      <m:limLowPr>
                        <m:ctrlPr>
                          <a:rPr lang="zh-CN" altLang="zh-CN" sz="2400" i="1">
                            <a:solidFill>
                              <a:srgbClr val="F38928"/>
                            </a:solidFill>
                            <a:latin typeface="Cambria Math" panose="02040503050406030204" pitchFamily="18" charset="0"/>
                            <a:ea typeface="Cambria Math" panose="02040503050406030204" pitchFamily="18" charset="0"/>
                            <a:cs typeface="Times New Roman" panose="02020603050405020304" pitchFamily="18" charset="0"/>
                          </a:rPr>
                        </m:ctrlPr>
                      </m:limLowPr>
                      <m:e>
                        <m:bar>
                          <m:barPr>
                            <m:ctrlPr>
                              <a:rPr lang="zh-CN" altLang="zh-CN" sz="2400" i="1" smtClean="0">
                                <a:solidFill>
                                  <a:srgbClr val="F38928"/>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sz="2400" i="1">
                                <a:solidFill>
                                  <a:srgbClr val="F38928"/>
                                </a:solidFill>
                                <a:latin typeface="Cambria Math" panose="02040503050406030204" pitchFamily="18" charset="0"/>
                                <a:cs typeface="Times New Roman" panose="02020603050405020304" pitchFamily="18" charset="0"/>
                              </a:rPr>
                              <m:t>𝐛𝐞𝐞𝐧</m:t>
                            </m:r>
                            <m:r>
                              <m:rPr>
                                <m:nor/>
                              </m:rPr>
                              <a:rPr lang="en-US" altLang="zh-CN" sz="2400">
                                <a:solidFill>
                                  <a:srgbClr val="F38928"/>
                                </a:solidFill>
                                <a:latin typeface="Cambria Math" panose="02040503050406030204" pitchFamily="18" charset="0"/>
                                <a:cs typeface="Times New Roman" panose="02020603050405020304" pitchFamily="18" charset="0"/>
                              </a:rPr>
                              <m:t> </m:t>
                            </m:r>
                            <m:r>
                              <a:rPr lang="en-US" altLang="zh-CN" sz="2400" i="1">
                                <a:solidFill>
                                  <a:srgbClr val="F38928"/>
                                </a:solidFill>
                                <a:latin typeface="Cambria Math" panose="02040503050406030204" pitchFamily="18" charset="0"/>
                                <a:cs typeface="Times New Roman" panose="02020603050405020304" pitchFamily="18" charset="0"/>
                              </a:rPr>
                              <m:t>𝐚𝐭𝐭𝐞𝐦𝐩𝐭𝐞𝐝</m:t>
                            </m:r>
                            <m:r>
                              <m:rPr>
                                <m:nor/>
                              </m:rPr>
                              <a:rPr lang="en-US" altLang="zh-CN" sz="2400">
                                <a:solidFill>
                                  <a:srgbClr val="F38928"/>
                                </a:solidFill>
                                <a:latin typeface="Cambria Math" panose="02040503050406030204" pitchFamily="18" charset="0"/>
                                <a:cs typeface="Times New Roman" panose="02020603050405020304" pitchFamily="18" charset="0"/>
                              </a:rPr>
                              <m:t> </m:t>
                            </m:r>
                            <m:r>
                              <a:rPr lang="en-US" altLang="zh-CN" sz="2400" i="1">
                                <a:solidFill>
                                  <a:srgbClr val="F38928"/>
                                </a:solidFill>
                                <a:latin typeface="Cambria Math" panose="02040503050406030204" pitchFamily="18" charset="0"/>
                                <a:cs typeface="Times New Roman" panose="02020603050405020304" pitchFamily="18" charset="0"/>
                              </a:rPr>
                              <m:t>𝐚𝐭𝐬𝐜𝐚𝐥𝐞</m:t>
                            </m:r>
                          </m:e>
                        </m:bar>
                        <m:r>
                          <m:rPr>
                            <m:nor/>
                          </m:rPr>
                          <a:rPr lang="en-US" altLang="zh-CN" sz="2400">
                            <a:solidFill>
                              <a:srgbClr val="F38928"/>
                            </a:solidFill>
                            <a:latin typeface="Cambria Math" panose="02040503050406030204" pitchFamily="18" charset="0"/>
                            <a:cs typeface="Times New Roman" panose="02020603050405020304" pitchFamily="18" charset="0"/>
                          </a:rPr>
                          <m:t>.</m:t>
                        </m:r>
                      </m:e>
                      <m:lim>
                        <m:r>
                          <m:rPr>
                            <m:nor/>
                          </m:rPr>
                          <a:rPr lang="zh-CN" altLang="zh-CN" sz="2400">
                            <a:solidFill>
                              <a:srgbClr val="F38928"/>
                            </a:solidFill>
                            <a:latin typeface="楷体" panose="02010609060101010101" pitchFamily="49" charset="-122"/>
                            <a:ea typeface="楷体" panose="02010609060101010101" pitchFamily="49" charset="-122"/>
                            <a:cs typeface="Times New Roman" panose="02020603050405020304" pitchFamily="18" charset="0"/>
                          </a:rPr>
                          <m:t>非限制性定语从句</m:t>
                        </m:r>
                      </m:lim>
                    </m:limLow>
                  </m:oMath>
                </a14:m>
                <a:r>
                  <a:rPr lang="en-US" altLang="zh-CN" sz="2400">
                    <a:solidFill>
                      <a:srgbClr val="F38928"/>
                    </a:solidFill>
                    <a:ea typeface="楷体" panose="02010609060101010101" pitchFamily="49" charset="-122"/>
                    <a:cs typeface="Times New Roman" panose="02020603050405020304" pitchFamily="18" charset="0"/>
                  </a:rPr>
                  <a:t> </a:t>
                </a:r>
                <a:endParaRPr lang="zh-CN" altLang="zh-CN" sz="1050">
                  <a:solidFill>
                    <a:srgbClr val="000000"/>
                  </a:solidFill>
                  <a:cs typeface="Times New Roman" panose="02020603050405020304" pitchFamily="18" charset="0"/>
                </a:endParaRPr>
              </a:p>
            </p:txBody>
          </p:sp>
        </mc:Choice>
        <mc:Fallback xmlns="">
          <p:sp>
            <p:nvSpPr>
              <p:cNvPr id="3" name="圆角矩形 2"/>
              <p:cNvSpPr>
                <a:spLocks noRot="1" noChangeAspect="1" noMove="1" noResize="1" noEditPoints="1" noAdjustHandles="1" noChangeArrowheads="1" noChangeShapeType="1" noTextEdit="1"/>
              </p:cNvSpPr>
              <p:nvPr/>
            </p:nvSpPr>
            <p:spPr bwMode="auto">
              <a:xfrm>
                <a:off x="334566" y="980728"/>
                <a:ext cx="11494992" cy="3129648"/>
              </a:xfrm>
              <a:prstGeom prst="roundRect">
                <a:avLst>
                  <a:gd name="adj" fmla="val 12728"/>
                </a:avLst>
              </a:prstGeom>
              <a:blipFill>
                <a:blip r:embed="rId2"/>
                <a:stretch>
                  <a:fillRect/>
                </a:stretch>
              </a:blipFill>
              <a:ln w="19050" algn="ctr">
                <a:noFill/>
                <a:miter lim="800000"/>
              </a:ln>
            </p:spPr>
            <p:txBody>
              <a:bodyPr/>
              <a:lstStyle/>
              <a:p>
                <a:r>
                  <a:rPr lang="zh-CN" altLang="en-US">
                    <a:noFill/>
                  </a:rPr>
                  <a:t> </a:t>
                </a:r>
              </a:p>
            </p:txBody>
          </p:sp>
        </mc:Fallback>
      </mc:AlternateContent>
    </p:spTree>
    <p:extLst>
      <p:ext uri="{BB962C8B-B14F-4D97-AF65-F5344CB8AC3E}">
        <p14:creationId xmlns:p14="http://schemas.microsoft.com/office/powerpoint/2010/main" val="969379134"/>
      </p:ext>
    </p:extLst>
  </p:cSld>
  <p:clrMapOvr>
    <a:masterClrMapping/>
  </p:clrMapOvr>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分析.eps" descr="id:2147488593;FounderCES"/>
          <p:cNvPicPr/>
          <p:nvPr/>
        </p:nvPicPr>
        <p:blipFill>
          <a:blip r:embed="rId2"/>
          <a:stretch>
            <a:fillRect/>
          </a:stretch>
        </p:blipFill>
        <p:spPr>
          <a:xfrm>
            <a:off x="395316" y="1052736"/>
            <a:ext cx="640080" cy="303530"/>
          </a:xfrm>
          <a:prstGeom prst="rect">
            <a:avLst/>
          </a:prstGeom>
        </p:spPr>
      </p:pic>
      <p:pic>
        <p:nvPicPr>
          <p:cNvPr id="5" name="译文.eps" descr="id:2147488600;FounderCES"/>
          <p:cNvPicPr/>
          <p:nvPr/>
        </p:nvPicPr>
        <p:blipFill>
          <a:blip r:embed="rId3"/>
          <a:stretch>
            <a:fillRect/>
          </a:stretch>
        </p:blipFill>
        <p:spPr>
          <a:xfrm>
            <a:off x="395316" y="2708920"/>
            <a:ext cx="640080" cy="299720"/>
          </a:xfrm>
          <a:prstGeom prst="rect">
            <a:avLst/>
          </a:prstGeom>
        </p:spPr>
      </p:pic>
      <p:sp>
        <p:nvSpPr>
          <p:cNvPr id="6" name="内容占位符 5"/>
          <p:cNvSpPr>
            <a:spLocks noGrp="1"/>
          </p:cNvSpPr>
          <p:nvPr>
            <p:ph idx="1"/>
          </p:nvPr>
        </p:nvSpPr>
        <p:spPr>
          <a:xfrm>
            <a:off x="360854" y="836712"/>
            <a:ext cx="11485848" cy="2862322"/>
          </a:xfrm>
        </p:spPr>
        <p:txBody>
          <a:bodyPr/>
          <a:lstStyle/>
          <a:p>
            <a:pPr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主句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Industrial agriculture and forestry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带情态动词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could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后接三个并列动词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grow</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process</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transport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 contrast to marine farming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为对比状语，后接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which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引导的非限定性定语从句补充说明海洋农业从未被大规模尝试。</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工业化</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的农业与林业可以种植、加工并运输植物，而海洋农业却从未被大规模尝试过，二者形成鲜明对比</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4208659001"/>
      </p:ext>
    </p:extLst>
  </p:cSld>
  <p:clrMapOvr>
    <a:masterClrMapping/>
  </p:clrMapOvr>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圆角矩形 2"/>
              <p:cNvSpPr/>
              <p:nvPr/>
            </p:nvSpPr>
            <p:spPr bwMode="auto">
              <a:xfrm>
                <a:off x="360854" y="786456"/>
                <a:ext cx="11494992" cy="1919072"/>
              </a:xfrm>
              <a:prstGeom prst="roundRect">
                <a:avLst>
                  <a:gd name="adj" fmla="val 12728"/>
                </a:avLst>
              </a:prstGeom>
              <a:solidFill>
                <a:srgbClr val="FEE2D1"/>
              </a:solidFill>
              <a:ln w="19050" algn="ctr">
                <a:noFill/>
                <a:miter lim="800000"/>
              </a:ln>
            </p:spPr>
            <p:txBody>
              <a:bodyPr vert="horz" wrap="square" lIns="91440" tIns="45720" rIns="91440" bIns="45720" numCol="1" rtlCol="0" anchor="ctr" anchorCtr="0" compatLnSpc="1">
                <a:spAutoFit/>
              </a:bodyPr>
              <a:lstStyle/>
              <a:p>
                <a:pPr algn="just">
                  <a:lnSpc>
                    <a:spcPct val="150000"/>
                  </a:lnSpc>
                  <a:spcAft>
                    <a:spcPts val="0"/>
                  </a:spcAft>
                </a:pPr>
                <a:r>
                  <a:rPr lang="en-US" altLang="zh-CN" sz="2400">
                    <a:solidFill>
                      <a:srgbClr val="F08100"/>
                    </a:solidFill>
                    <a:latin typeface="MS Mincho"/>
                    <a:cs typeface="Times New Roman" panose="02020603050405020304" pitchFamily="18" charset="0"/>
                  </a:rPr>
                  <a:t>❹</a:t>
                </a:r>
                <a:r>
                  <a:rPr lang="en-US" altLang="zh-CN" sz="2400">
                    <a:solidFill>
                      <a:srgbClr val="000000"/>
                    </a:solidFill>
                    <a:cs typeface="Times New Roman" panose="02020603050405020304" pitchFamily="18" charset="0"/>
                  </a:rPr>
                  <a:t>But the urgency of carbon removal demands </a:t>
                </a:r>
                <a:r>
                  <a:rPr lang="en-US" altLang="zh-CN" sz="2400" u="sng">
                    <a:solidFill>
                      <a:srgbClr val="00B0F0"/>
                    </a:solidFill>
                    <a:uFill>
                      <a:solidFill>
                        <a:srgbClr val="0070C0"/>
                      </a:solidFill>
                    </a:uFill>
                    <a:cs typeface="Times New Roman" panose="02020603050405020304" pitchFamily="18" charset="0"/>
                  </a:rPr>
                  <a:t>that</a:t>
                </a:r>
                <a:r>
                  <a:rPr lang="en-US" altLang="zh-CN" sz="2400">
                    <a:solidFill>
                      <a:srgbClr val="00B0F0"/>
                    </a:solidFill>
                    <a:cs typeface="Times New Roman" panose="02020603050405020304" pitchFamily="18" charset="0"/>
                  </a:rPr>
                  <a:t> </a:t>
                </a:r>
                <a14:m>
                  <m:oMath xmlns:m="http://schemas.openxmlformats.org/officeDocument/2006/math">
                    <m:limLow>
                      <m:limLowPr>
                        <m:ctrlPr>
                          <a:rPr lang="zh-CN" altLang="zh-CN" sz="2400" i="1">
                            <a:solidFill>
                              <a:srgbClr val="00B0F0"/>
                            </a:solidFill>
                            <a:uFill>
                              <a:solidFill>
                                <a:srgbClr val="0070C0"/>
                              </a:solidFill>
                            </a:uFill>
                            <a:latin typeface="Cambria Math" panose="02040503050406030204" pitchFamily="18" charset="0"/>
                            <a:ea typeface="Cambria Math" panose="02040503050406030204" pitchFamily="18" charset="0"/>
                            <a:cs typeface="Times New Roman" panose="02020603050405020304" pitchFamily="18" charset="0"/>
                          </a:rPr>
                        </m:ctrlPr>
                      </m:limLowPr>
                      <m:e>
                        <m:bar>
                          <m:barPr>
                            <m:ctrlPr>
                              <a:rPr lang="zh-CN" altLang="zh-CN" sz="2400" i="1">
                                <a:solidFill>
                                  <a:srgbClr val="00B0F0"/>
                                </a:solidFill>
                                <a:uFill>
                                  <a:solidFill>
                                    <a:srgbClr val="0070C0"/>
                                  </a:solidFill>
                                </a:u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sz="2400" i="1">
                                <a:solidFill>
                                  <a:srgbClr val="00B0F0"/>
                                </a:solidFill>
                                <a:latin typeface="Cambria Math" panose="02040503050406030204" pitchFamily="18" charset="0"/>
                                <a:cs typeface="Times New Roman" panose="02020603050405020304" pitchFamily="18" charset="0"/>
                              </a:rPr>
                              <m:t>𝐞𝐯𝐞𝐫𝐲</m:t>
                            </m:r>
                            <m:r>
                              <m:rPr>
                                <m:nor/>
                              </m:rPr>
                              <a:rPr lang="en-US" altLang="zh-CN" sz="2400">
                                <a:solidFill>
                                  <a:srgbClr val="00B0F0"/>
                                </a:solidFill>
                                <a:latin typeface="Cambria Math" panose="02040503050406030204" pitchFamily="18" charset="0"/>
                                <a:cs typeface="Times New Roman" panose="02020603050405020304" pitchFamily="18" charset="0"/>
                              </a:rPr>
                              <m:t> </m:t>
                            </m:r>
                            <m:r>
                              <a:rPr lang="en-US" altLang="zh-CN" sz="2400" i="1">
                                <a:solidFill>
                                  <a:srgbClr val="00B0F0"/>
                                </a:solidFill>
                                <a:latin typeface="Cambria Math" panose="02040503050406030204" pitchFamily="18" charset="0"/>
                                <a:cs typeface="Times New Roman" panose="02020603050405020304" pitchFamily="18" charset="0"/>
                              </a:rPr>
                              <m:t>𝐩𝐨𝐬𝐬𝐢𝐛𝐥𝐞</m:t>
                            </m:r>
                            <m:r>
                              <m:rPr>
                                <m:nor/>
                              </m:rPr>
                              <a:rPr lang="en-US" altLang="zh-CN" sz="2400">
                                <a:solidFill>
                                  <a:srgbClr val="00B0F0"/>
                                </a:solidFill>
                                <a:latin typeface="Cambria Math" panose="02040503050406030204" pitchFamily="18" charset="0"/>
                                <a:cs typeface="Times New Roman" panose="02020603050405020304" pitchFamily="18" charset="0"/>
                              </a:rPr>
                              <m:t> </m:t>
                            </m:r>
                            <m:r>
                              <a:rPr lang="en-US" altLang="zh-CN" sz="2400" i="1">
                                <a:solidFill>
                                  <a:srgbClr val="00B0F0"/>
                                </a:solidFill>
                                <a:latin typeface="Cambria Math" panose="02040503050406030204" pitchFamily="18" charset="0"/>
                                <a:cs typeface="Times New Roman" panose="02020603050405020304" pitchFamily="18" charset="0"/>
                              </a:rPr>
                              <m:t>𝐚𝐩𝐩𝐫𝐨𝐚𝐜𝐡𝐛𝐞𝐞𝐱𝐩𝐥𝐨𝐫𝐞𝐝𝐭𝐡𝐨𝐫𝐨𝐮𝐠𝐡𝐥𝐲</m:t>
                            </m:r>
                          </m:e>
                        </m:bar>
                        <m:r>
                          <m:rPr>
                            <m:nor/>
                          </m:rPr>
                          <a:rPr lang="en-US" altLang="zh-CN" sz="2400">
                            <a:solidFill>
                              <a:srgbClr val="00B0F0"/>
                            </a:solidFill>
                            <a:latin typeface="Cambria Math" panose="02040503050406030204" pitchFamily="18" charset="0"/>
                            <a:cs typeface="Times New Roman" panose="02020603050405020304" pitchFamily="18" charset="0"/>
                          </a:rPr>
                          <m:t>.</m:t>
                        </m:r>
                      </m:e>
                      <m:lim>
                        <m:r>
                          <m:rPr>
                            <m:nor/>
                          </m:rPr>
                          <a:rPr lang="zh-CN" altLang="zh-CN" sz="2400">
                            <a:solidFill>
                              <a:srgbClr val="00B0F0"/>
                            </a:solidFill>
                            <a:latin typeface="楷体" panose="02010609060101010101" pitchFamily="49" charset="-122"/>
                            <a:ea typeface="楷体" panose="02010609060101010101" pitchFamily="49" charset="-122"/>
                            <a:cs typeface="Times New Roman" panose="02020603050405020304" pitchFamily="18" charset="0"/>
                          </a:rPr>
                          <m:t>宾语从句</m:t>
                        </m:r>
                      </m:lim>
                    </m:limLow>
                  </m:oMath>
                </a14:m>
                <a:r>
                  <a:rPr lang="en-US" altLang="zh-CN" sz="2400">
                    <a:solidFill>
                      <a:srgbClr val="00B0F0"/>
                    </a:solidFill>
                    <a:ea typeface="楷体" panose="02010609060101010101" pitchFamily="49" charset="-122"/>
                    <a:cs typeface="Times New Roman" panose="02020603050405020304" pitchFamily="18" charset="0"/>
                  </a:rPr>
                  <a:t> </a:t>
                </a:r>
                <a:endParaRPr lang="zh-CN" altLang="zh-CN" sz="1050">
                  <a:solidFill>
                    <a:srgbClr val="000000"/>
                  </a:solidFill>
                  <a:cs typeface="Times New Roman" panose="02020603050405020304" pitchFamily="18" charset="0"/>
                </a:endParaRPr>
              </a:p>
            </p:txBody>
          </p:sp>
        </mc:Choice>
        <mc:Fallback xmlns="">
          <p:sp>
            <p:nvSpPr>
              <p:cNvPr id="3" name="圆角矩形 2"/>
              <p:cNvSpPr>
                <a:spLocks noRot="1" noChangeAspect="1" noMove="1" noResize="1" noEditPoints="1" noAdjustHandles="1" noChangeArrowheads="1" noChangeShapeType="1" noTextEdit="1"/>
              </p:cNvSpPr>
              <p:nvPr/>
            </p:nvSpPr>
            <p:spPr bwMode="auto">
              <a:xfrm>
                <a:off x="360854" y="786456"/>
                <a:ext cx="11494992" cy="1919072"/>
              </a:xfrm>
              <a:prstGeom prst="roundRect">
                <a:avLst>
                  <a:gd name="adj" fmla="val 12728"/>
                </a:avLst>
              </a:prstGeom>
              <a:blipFill>
                <a:blip r:embed="rId2"/>
                <a:stretch>
                  <a:fillRect l="-212" r="-159" b="-635"/>
                </a:stretch>
              </a:blipFill>
              <a:ln w="19050" algn="ctr">
                <a:noFill/>
                <a:miter lim="800000"/>
              </a:ln>
            </p:spPr>
            <p:txBody>
              <a:bodyPr/>
              <a:lstStyle/>
              <a:p>
                <a:r>
                  <a:rPr lang="zh-CN" altLang="en-US">
                    <a:noFill/>
                  </a:rPr>
                  <a:t> </a:t>
                </a:r>
              </a:p>
            </p:txBody>
          </p:sp>
        </mc:Fallback>
      </mc:AlternateContent>
      <p:pic>
        <p:nvPicPr>
          <p:cNvPr id="4" name="分析.eps" descr="id:2147488593;FounderCES"/>
          <p:cNvPicPr/>
          <p:nvPr/>
        </p:nvPicPr>
        <p:blipFill>
          <a:blip r:embed="rId3"/>
          <a:stretch>
            <a:fillRect/>
          </a:stretch>
        </p:blipFill>
        <p:spPr>
          <a:xfrm>
            <a:off x="415200" y="2887095"/>
            <a:ext cx="640080" cy="303530"/>
          </a:xfrm>
          <a:prstGeom prst="rect">
            <a:avLst/>
          </a:prstGeom>
        </p:spPr>
      </p:pic>
      <p:pic>
        <p:nvPicPr>
          <p:cNvPr id="5" name="译文.eps" descr="id:2147488600;FounderCES"/>
          <p:cNvPicPr/>
          <p:nvPr/>
        </p:nvPicPr>
        <p:blipFill>
          <a:blip r:embed="rId4"/>
          <a:stretch>
            <a:fillRect/>
          </a:stretch>
        </p:blipFill>
        <p:spPr>
          <a:xfrm>
            <a:off x="432452" y="4624600"/>
            <a:ext cx="640080" cy="299720"/>
          </a:xfrm>
          <a:prstGeom prst="rect">
            <a:avLst/>
          </a:prstGeom>
        </p:spPr>
      </p:pic>
      <p:sp>
        <p:nvSpPr>
          <p:cNvPr id="2" name="矩形 1"/>
          <p:cNvSpPr/>
          <p:nvPr/>
        </p:nvSpPr>
        <p:spPr>
          <a:xfrm>
            <a:off x="379968" y="2740032"/>
            <a:ext cx="11475878" cy="2308324"/>
          </a:xfrm>
          <a:prstGeom prst="rect">
            <a:avLst/>
          </a:prstGeom>
        </p:spPr>
        <p:txBody>
          <a:bodyPr wrap="square">
            <a:spAutoFit/>
          </a:bodyPr>
          <a:lstStyle/>
          <a:p>
            <a:pPr algn="just">
              <a:lnSpc>
                <a:spcPct val="150000"/>
              </a:lnSpc>
              <a:spcAft>
                <a:spcPts val="0"/>
              </a:spcAft>
            </a:pPr>
            <a:r>
              <a:rPr lang="en-US" altLang="zh-CN" sz="2400" smtClean="0">
                <a:solidFill>
                  <a:srgbClr val="000000"/>
                </a:solidFill>
                <a:cs typeface="Times New Roman" panose="02020603050405020304" pitchFamily="18" charset="0"/>
              </a:rPr>
              <a:t>          </a:t>
            </a:r>
            <a:r>
              <a:rPr lang="zh-CN" altLang="zh-CN" sz="2400" smtClean="0">
                <a:solidFill>
                  <a:srgbClr val="000000"/>
                </a:solidFill>
                <a:cs typeface="Times New Roman" panose="02020603050405020304" pitchFamily="18" charset="0"/>
              </a:rPr>
              <a:t>本</a:t>
            </a:r>
            <a:r>
              <a:rPr lang="zh-CN" altLang="zh-CN" sz="2400">
                <a:solidFill>
                  <a:srgbClr val="000000"/>
                </a:solidFill>
                <a:cs typeface="Times New Roman" panose="02020603050405020304" pitchFamily="18" charset="0"/>
              </a:rPr>
              <a:t>句是复合句。</a:t>
            </a:r>
            <a:r>
              <a:rPr lang="en-US" altLang="zh-CN" sz="2400">
                <a:solidFill>
                  <a:srgbClr val="000000"/>
                </a:solidFill>
                <a:cs typeface="Times New Roman" panose="02020603050405020304" pitchFamily="18" charset="0"/>
              </a:rPr>
              <a:t>that every possible approach be explored thoroughly</a:t>
            </a:r>
            <a:r>
              <a:rPr lang="zh-CN" altLang="zh-CN" sz="2400">
                <a:solidFill>
                  <a:srgbClr val="000000"/>
                </a:solidFill>
                <a:cs typeface="Times New Roman" panose="02020603050405020304" pitchFamily="18" charset="0"/>
              </a:rPr>
              <a:t>是</a:t>
            </a:r>
            <a:r>
              <a:rPr lang="en-US" altLang="zh-CN" sz="2400">
                <a:solidFill>
                  <a:srgbClr val="000000"/>
                </a:solidFill>
                <a:cs typeface="Times New Roman" panose="02020603050405020304" pitchFamily="18" charset="0"/>
              </a:rPr>
              <a:t>that</a:t>
            </a:r>
            <a:r>
              <a:rPr lang="zh-CN" altLang="zh-CN" sz="2400">
                <a:solidFill>
                  <a:srgbClr val="000000"/>
                </a:solidFill>
                <a:cs typeface="Times New Roman" panose="02020603050405020304" pitchFamily="18" charset="0"/>
              </a:rPr>
              <a:t>引导的宾语从句。注意</a:t>
            </a:r>
            <a:r>
              <a:rPr lang="en-US" altLang="zh-CN" sz="2400">
                <a:solidFill>
                  <a:srgbClr val="000000"/>
                </a:solidFill>
                <a:cs typeface="Times New Roman" panose="02020603050405020304" pitchFamily="18" charset="0"/>
              </a:rPr>
              <a:t>demand</a:t>
            </a:r>
            <a:r>
              <a:rPr lang="zh-CN" altLang="zh-CN" sz="2400">
                <a:solidFill>
                  <a:srgbClr val="000000"/>
                </a:solidFill>
                <a:cs typeface="Times New Roman" panose="02020603050405020304" pitchFamily="18" charset="0"/>
              </a:rPr>
              <a:t>后的宾语从句中的谓语要用虚拟语气</a:t>
            </a:r>
            <a:r>
              <a:rPr lang="en-US" altLang="zh-CN" sz="2400">
                <a:solidFill>
                  <a:srgbClr val="000000"/>
                </a:solidFill>
                <a:latin typeface="宋体" panose="02010600030101010101" pitchFamily="2" charset="-122"/>
                <a:cs typeface="Times New Roman" panose="02020603050405020304" pitchFamily="18" charset="0"/>
              </a:rPr>
              <a:t>“</a:t>
            </a:r>
            <a:r>
              <a:rPr lang="zh-CN" altLang="zh-CN" sz="2400">
                <a:solidFill>
                  <a:srgbClr val="000000"/>
                </a:solidFill>
                <a:cs typeface="Times New Roman" panose="02020603050405020304" pitchFamily="18" charset="0"/>
              </a:rPr>
              <a:t>（</a:t>
            </a:r>
            <a:r>
              <a:rPr lang="en-US" altLang="zh-CN" sz="2400">
                <a:solidFill>
                  <a:srgbClr val="000000"/>
                </a:solidFill>
                <a:cs typeface="Times New Roman" panose="02020603050405020304" pitchFamily="18" charset="0"/>
              </a:rPr>
              <a:t>should</a:t>
            </a:r>
            <a:r>
              <a:rPr lang="zh-CN" altLang="zh-CN" sz="2400">
                <a:solidFill>
                  <a:srgbClr val="000000"/>
                </a:solidFill>
                <a:cs typeface="Times New Roman" panose="02020603050405020304" pitchFamily="18" charset="0"/>
              </a:rPr>
              <a:t>）＋动词原形</a:t>
            </a:r>
            <a:r>
              <a:rPr lang="en-US" altLang="zh-CN" sz="2400">
                <a:solidFill>
                  <a:srgbClr val="000000"/>
                </a:solidFill>
                <a:latin typeface="宋体" panose="02010600030101010101" pitchFamily="2" charset="-122"/>
                <a:cs typeface="Times New Roman" panose="02020603050405020304" pitchFamily="18" charset="0"/>
              </a:rPr>
              <a:t>”</a:t>
            </a:r>
            <a:r>
              <a:rPr lang="zh-CN" altLang="zh-CN" sz="2400">
                <a:solidFill>
                  <a:srgbClr val="000000"/>
                </a:solidFill>
                <a:cs typeface="Times New Roman" panose="02020603050405020304" pitchFamily="18" charset="0"/>
              </a:rPr>
              <a:t>。类似的词还有</a:t>
            </a:r>
            <a:r>
              <a:rPr lang="en-US" altLang="zh-CN" sz="2400">
                <a:solidFill>
                  <a:srgbClr val="000000"/>
                </a:solidFill>
                <a:cs typeface="Times New Roman" panose="02020603050405020304" pitchFamily="18" charset="0"/>
              </a:rPr>
              <a:t>insist</a:t>
            </a:r>
            <a:r>
              <a:rPr lang="zh-CN" altLang="zh-CN" sz="2400">
                <a:solidFill>
                  <a:srgbClr val="000000"/>
                </a:solidFill>
                <a:cs typeface="Times New Roman" panose="02020603050405020304" pitchFamily="18" charset="0"/>
              </a:rPr>
              <a:t>，</a:t>
            </a:r>
            <a:r>
              <a:rPr lang="en-US" altLang="zh-CN" sz="2400">
                <a:solidFill>
                  <a:srgbClr val="000000"/>
                </a:solidFill>
                <a:cs typeface="Times New Roman" panose="02020603050405020304" pitchFamily="18" charset="0"/>
              </a:rPr>
              <a:t>suggest</a:t>
            </a:r>
            <a:r>
              <a:rPr lang="zh-CN" altLang="zh-CN" sz="2400">
                <a:solidFill>
                  <a:srgbClr val="000000"/>
                </a:solidFill>
                <a:cs typeface="Times New Roman" panose="02020603050405020304" pitchFamily="18" charset="0"/>
              </a:rPr>
              <a:t>，</a:t>
            </a:r>
            <a:r>
              <a:rPr lang="en-US" altLang="zh-CN" sz="2400">
                <a:solidFill>
                  <a:srgbClr val="000000"/>
                </a:solidFill>
                <a:cs typeface="Times New Roman" panose="02020603050405020304" pitchFamily="18" charset="0"/>
              </a:rPr>
              <a:t>recommend</a:t>
            </a:r>
            <a:r>
              <a:rPr lang="zh-CN" altLang="zh-CN" sz="2400">
                <a:solidFill>
                  <a:srgbClr val="000000"/>
                </a:solidFill>
                <a:cs typeface="Times New Roman" panose="02020603050405020304" pitchFamily="18" charset="0"/>
              </a:rPr>
              <a:t>，</a:t>
            </a:r>
            <a:r>
              <a:rPr lang="en-US" altLang="zh-CN" sz="2400">
                <a:solidFill>
                  <a:srgbClr val="000000"/>
                </a:solidFill>
                <a:cs typeface="Times New Roman" panose="02020603050405020304" pitchFamily="18" charset="0"/>
              </a:rPr>
              <a:t>request</a:t>
            </a:r>
            <a:r>
              <a:rPr lang="zh-CN" altLang="zh-CN" sz="2400">
                <a:solidFill>
                  <a:srgbClr val="000000"/>
                </a:solidFill>
                <a:cs typeface="Times New Roman" panose="02020603050405020304" pitchFamily="18" charset="0"/>
              </a:rPr>
              <a:t>，</a:t>
            </a:r>
            <a:r>
              <a:rPr lang="en-US" altLang="zh-CN" sz="2400">
                <a:solidFill>
                  <a:srgbClr val="000000"/>
                </a:solidFill>
                <a:cs typeface="Times New Roman" panose="02020603050405020304" pitchFamily="18" charset="0"/>
              </a:rPr>
              <a:t>require</a:t>
            </a:r>
            <a:r>
              <a:rPr lang="zh-CN" altLang="zh-CN" sz="2400">
                <a:solidFill>
                  <a:srgbClr val="000000"/>
                </a:solidFill>
                <a:cs typeface="Times New Roman" panose="02020603050405020304" pitchFamily="18" charset="0"/>
              </a:rPr>
              <a:t>，</a:t>
            </a:r>
            <a:r>
              <a:rPr lang="en-US" altLang="zh-CN" sz="2400">
                <a:solidFill>
                  <a:srgbClr val="000000"/>
                </a:solidFill>
                <a:cs typeface="Times New Roman" panose="02020603050405020304" pitchFamily="18" charset="0"/>
              </a:rPr>
              <a:t>ask</a:t>
            </a:r>
            <a:r>
              <a:rPr lang="zh-CN" altLang="zh-CN" sz="2400">
                <a:solidFill>
                  <a:srgbClr val="000000"/>
                </a:solidFill>
                <a:cs typeface="Times New Roman" panose="02020603050405020304" pitchFamily="18" charset="0"/>
              </a:rPr>
              <a:t>等。</a:t>
            </a:r>
            <a:endParaRPr lang="zh-CN" altLang="zh-CN" sz="1050">
              <a:solidFill>
                <a:srgbClr val="000000"/>
              </a:solidFill>
              <a:cs typeface="Times New Roman" panose="02020603050405020304" pitchFamily="18" charset="0"/>
            </a:endParaRPr>
          </a:p>
          <a:p>
            <a:pPr algn="just">
              <a:lnSpc>
                <a:spcPct val="150000"/>
              </a:lnSpc>
              <a:spcAft>
                <a:spcPts val="0"/>
              </a:spcAft>
            </a:pPr>
            <a:r>
              <a:rPr lang="zh-CN" altLang="zh-CN" sz="2400">
                <a:solidFill>
                  <a:srgbClr val="000000"/>
                </a:solidFill>
                <a:cs typeface="Times New Roman" panose="02020603050405020304" pitchFamily="18" charset="0"/>
              </a:rPr>
              <a:t>　</a:t>
            </a:r>
            <a:r>
              <a:rPr lang="en-US" altLang="zh-CN" sz="2400" smtClean="0">
                <a:solidFill>
                  <a:srgbClr val="000000"/>
                </a:solidFill>
                <a:cs typeface="Times New Roman" panose="02020603050405020304" pitchFamily="18" charset="0"/>
              </a:rPr>
              <a:t>      </a:t>
            </a:r>
            <a:r>
              <a:rPr lang="zh-CN" altLang="zh-CN" sz="2400" smtClean="0">
                <a:solidFill>
                  <a:srgbClr val="000000"/>
                </a:solidFill>
                <a:cs typeface="Times New Roman" panose="02020603050405020304" pitchFamily="18" charset="0"/>
              </a:rPr>
              <a:t>但</a:t>
            </a:r>
            <a:r>
              <a:rPr lang="zh-CN" altLang="zh-CN" sz="2400">
                <a:solidFill>
                  <a:srgbClr val="000000"/>
                </a:solidFill>
                <a:cs typeface="Times New Roman" panose="02020603050405020304" pitchFamily="18" charset="0"/>
              </a:rPr>
              <a:t>碳去除的紧迫性要求彻底探索每一种可能的方法。</a:t>
            </a:r>
            <a:endParaRPr lang="zh-CN" altLang="zh-CN" sz="1050">
              <a:solidFill>
                <a:srgbClr val="000000"/>
              </a:solidFill>
              <a:cs typeface="Times New Roman" panose="02020603050405020304" pitchFamily="18" charset="0"/>
            </a:endParaRPr>
          </a:p>
        </p:txBody>
      </p:sp>
    </p:spTree>
    <p:extLst>
      <p:ext uri="{BB962C8B-B14F-4D97-AF65-F5344CB8AC3E}">
        <p14:creationId xmlns:p14="http://schemas.microsoft.com/office/powerpoint/2010/main" val="642451385"/>
      </p:ext>
    </p:extLst>
  </p:cSld>
  <p:clrMapOvr>
    <a:masterClrMapping/>
  </p:clrMapOvr>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sb11.eps" descr="id:2147488635;FounderCES"/>
          <p:cNvPicPr/>
          <p:nvPr/>
        </p:nvPicPr>
        <p:blipFill>
          <a:blip r:embed="rId2"/>
          <a:stretch>
            <a:fillRect/>
          </a:stretch>
        </p:blipFill>
        <p:spPr>
          <a:xfrm>
            <a:off x="334372" y="764704"/>
            <a:ext cx="1901825" cy="441960"/>
          </a:xfrm>
          <a:prstGeom prst="rect">
            <a:avLst/>
          </a:prstGeom>
        </p:spPr>
      </p:pic>
      <p:sp>
        <p:nvSpPr>
          <p:cNvPr id="5" name="内容占位符 4"/>
          <p:cNvSpPr>
            <a:spLocks noGrp="1"/>
          </p:cNvSpPr>
          <p:nvPr>
            <p:ph idx="1"/>
          </p:nvPr>
        </p:nvSpPr>
        <p:spPr>
          <a:xfrm>
            <a:off x="360854" y="1270501"/>
            <a:ext cx="11485848" cy="5565947"/>
          </a:xfrm>
        </p:spPr>
        <p:txBody>
          <a:bodyPr/>
          <a:lstStyle/>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archaeologist </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考古学家</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colleague </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同事，同僚</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preserve </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v</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保存</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purposefully </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adv</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有意地</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atmosphere </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气氛，氛围</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strategy </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策略</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capture </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v</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捕获</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捕获，俘获</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complex </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adj</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复杂的</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surrounding </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adj</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周围的</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endParaRPr lang="zh-CN" altLang="en-US"/>
          </a:p>
        </p:txBody>
      </p:sp>
    </p:spTree>
    <p:extLst>
      <p:ext uri="{BB962C8B-B14F-4D97-AF65-F5344CB8AC3E}">
        <p14:creationId xmlns:p14="http://schemas.microsoft.com/office/powerpoint/2010/main" val="317724410"/>
      </p:ext>
    </p:extLst>
  </p:cSld>
  <p:clrMapOvr>
    <a:masterClrMapping/>
  </p:clrMapOvr>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878</TotalTime>
  <Words>9017</Words>
  <Application>Microsoft Office PowerPoint</Application>
  <PresentationFormat>自定义</PresentationFormat>
  <Paragraphs>459</Paragraphs>
  <Slides>101</Slides>
  <Notes>0</Notes>
  <HiddenSlides>0</HiddenSlides>
  <MMClips>0</MMClips>
  <ScaleCrop>false</ScaleCrop>
  <HeadingPairs>
    <vt:vector size="6" baseType="variant">
      <vt:variant>
        <vt:lpstr>已用的字体</vt:lpstr>
      </vt:variant>
      <vt:variant>
        <vt:i4>11</vt:i4>
      </vt:variant>
      <vt:variant>
        <vt:lpstr>主题</vt:lpstr>
      </vt:variant>
      <vt:variant>
        <vt:i4>1</vt:i4>
      </vt:variant>
      <vt:variant>
        <vt:lpstr>幻灯片标题</vt:lpstr>
      </vt:variant>
      <vt:variant>
        <vt:i4>101</vt:i4>
      </vt:variant>
    </vt:vector>
  </HeadingPairs>
  <TitlesOfParts>
    <vt:vector size="113" baseType="lpstr">
      <vt:lpstr>MS Mincho</vt:lpstr>
      <vt:lpstr>黑体</vt:lpstr>
      <vt:lpstr>楷体</vt:lpstr>
      <vt:lpstr>宋体</vt:lpstr>
      <vt:lpstr>微软雅黑</vt:lpstr>
      <vt:lpstr>Arial</vt:lpstr>
      <vt:lpstr>Book Antiqua</vt:lpstr>
      <vt:lpstr>Calibri</vt:lpstr>
      <vt:lpstr>Cambria Math</vt:lpstr>
      <vt:lpstr>Segoe UI Symbol</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Administrator</cp:lastModifiedBy>
  <cp:revision>466</cp:revision>
  <dcterms:created xsi:type="dcterms:W3CDTF">2020-11-06T05:24:00Z</dcterms:created>
  <dcterms:modified xsi:type="dcterms:W3CDTF">2025-11-07T01:04:17Z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2052-11.1.0.9021</vt:lpwstr>
  </property>
</Properties>
</file>